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62" r:id="rId4"/>
    <p:sldId id="258" r:id="rId5"/>
    <p:sldId id="288" r:id="rId6"/>
    <p:sldId id="259" r:id="rId7"/>
    <p:sldId id="260" r:id="rId8"/>
    <p:sldId id="264" r:id="rId9"/>
    <p:sldId id="304" r:id="rId10"/>
    <p:sldId id="289" r:id="rId11"/>
    <p:sldId id="291" r:id="rId12"/>
    <p:sldId id="261" r:id="rId13"/>
    <p:sldId id="263" r:id="rId14"/>
    <p:sldId id="266" r:id="rId15"/>
    <p:sldId id="268" r:id="rId16"/>
    <p:sldId id="293" r:id="rId17"/>
    <p:sldId id="267" r:id="rId18"/>
    <p:sldId id="269" r:id="rId19"/>
    <p:sldId id="270" r:id="rId20"/>
    <p:sldId id="272" r:id="rId21"/>
    <p:sldId id="274" r:id="rId22"/>
    <p:sldId id="277" r:id="rId23"/>
    <p:sldId id="275" r:id="rId24"/>
    <p:sldId id="278" r:id="rId25"/>
    <p:sldId id="279" r:id="rId26"/>
    <p:sldId id="286" r:id="rId27"/>
    <p:sldId id="283" r:id="rId28"/>
    <p:sldId id="280" r:id="rId29"/>
    <p:sldId id="281" r:id="rId30"/>
    <p:sldId id="282" r:id="rId31"/>
    <p:sldId id="287" r:id="rId32"/>
    <p:sldId id="297" r:id="rId33"/>
    <p:sldId id="300" r:id="rId34"/>
    <p:sldId id="299" r:id="rId35"/>
    <p:sldId id="296" r:id="rId36"/>
    <p:sldId id="298" r:id="rId37"/>
    <p:sldId id="302" r:id="rId38"/>
    <p:sldId id="301" r:id="rId39"/>
    <p:sldId id="30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412" autoAdjust="0"/>
  </p:normalViewPr>
  <p:slideViewPr>
    <p:cSldViewPr snapToGrid="0">
      <p:cViewPr varScale="1">
        <p:scale>
          <a:sx n="75" d="100"/>
          <a:sy n="75" d="100"/>
        </p:scale>
        <p:origin x="14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2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EA0FE72-C3E6-04DA-13A6-AE505EAB8B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6B207F-96F2-3704-1E93-1F1E9BAB19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9CD32-2509-485F-AB5A-2EE228504FD7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29A708-0163-8B35-E8B3-70729D176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75B940-BB2D-5AF1-825D-AF9364B863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C55DF-1EE8-4DBF-B9BE-05C573FB9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02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F1B1D-E120-447A-9308-3BDA69D35617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1B432-4CD2-49C6-A6A3-7B34BE539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70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1B432-4CD2-49C6-A6A3-7B34BE539E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1B432-4CD2-49C6-A6A3-7B34BE539EE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12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09FFC-72DE-44F2-B0F2-89E4BEDC25D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5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1B4FB-5AE9-BDF3-7C11-CE770C04B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4C5D1F-8B81-297F-5836-96D0D33B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6964D4-4AEC-0DBE-9554-706BCA19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333A64-8B75-3822-52C4-1A65471F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0E338-8403-E70C-9555-FD94B3DE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4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4C43B-4103-D11B-1275-F7E166D7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C7AE20-EAD4-F104-E471-E7949FD05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79F72-A2C4-B512-843E-B26C1C2E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800A9-94D9-FFFE-FB6C-2912E890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DED3DE-3DBC-417E-959C-27BD8D5B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70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CCE527-8DA0-8CBB-8855-56D616A2B7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CBE0E7-8710-8B52-1AFC-FD1FEFA89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9EB4B9-637B-666D-02F3-4E7100FE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9BF2C7-22C1-3CA7-2558-7795BA76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37B1F8-9E10-8029-9361-654F3913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1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02D26-8F0B-0BAE-7122-24D36257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4B71C-8D67-D202-B844-E990447E7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E6AF1-2A67-8DFC-9E22-935C3A2D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542438-FE87-E713-E990-CDEEB129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9ADD18-D0C1-124E-B5B3-73645DF4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07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45D32-B19A-ED05-281B-37E99BCB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811E15-4F4E-95C8-4184-DFA389F78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C3690-068E-4F39-6ACF-23555E300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FD1FFD-528B-AD51-3B32-D3CF97A4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8C6E1C-1CD6-6EF3-1D27-C16CEC56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5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3377A-7411-00CF-DC2B-640D4DB6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F0690-0B06-E07D-183C-3D21DF102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535D12-1545-3F60-FA8A-E7F6A490C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8A8219-25EF-1937-5A5D-354EBFF3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EEE620-C347-53A0-8DD7-0D46582D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397D28-6062-D974-B3CC-5442D3C0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31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14456-7554-14B6-A3A4-FAA9E6B2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E1834-C29A-27E5-3506-8BA8E4CF2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96FC02-FEBB-66EA-3DAB-456DBC414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4DA343-09B1-D55A-ED89-7CFCE7B35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06F55B-EB82-6534-E72F-E5E735F96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937EAE-00F0-4182-D09D-8367F159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43F71F-A5E8-FF91-57BE-71E471F8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60B079-B795-4A37-3F35-907FF01D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11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B79E2-B7DE-36F3-B3A0-0DD30779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8EDD89-EB0F-911C-4386-E1CF933A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AC5DB3-91DA-8459-7CFA-481E3B36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1D471E-EE4B-961B-6FE4-9EA95428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7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4B9BBC-277F-3D8C-57B0-E207CB01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E294E2-EA22-2F7F-D379-D9390B03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F11FA-73B8-1459-F647-072AD482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609AD-A282-D0E0-6237-5544E56B8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51D44-4EFA-7DBB-BD8C-11382064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D45D3D-D069-AE17-9691-C3EC2C38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B91E36-4E20-BF81-03BA-8D05E05D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351D07-F60B-DB50-BAA8-0F99F5C8F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8C2014-5819-5729-43F8-7076165D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69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9CBAE-C3E8-C28E-E2B8-69804D7B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2C460B-D1C7-6FB1-9280-935A76A6E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820CD-EBC9-8438-2ED5-280042777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ED4EE3-DAA5-8B20-B334-16279958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A77978-19E6-25F8-8FBA-114006E4C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38ECE6-A68D-03EC-8885-CC029608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9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0FFB2C-3F86-D329-06A4-8D091448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A9AE37-CB1E-4D04-8FC1-CBAC62600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81413-3C70-15A9-85B1-67708F61C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8EFB8-2A6D-4501-A1C4-3D859A786DAC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C9632-B7B6-A08B-90F3-BFCBF079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D28A9C-7323-92B1-0AA1-3B694F834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41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hyperlink" Target="https://xiaodongan.cn/2D-3V-Model-copy/index.html" TargetMode="External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pks.mpg.de/tisean/Tisean_3.0.1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5" Type="http://schemas.openxmlformats.org/officeDocument/2006/relationships/image" Target="../media/image17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xiaodongan.cn/bouncing_cirlce_final_verle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aboudian.github.io/CinC-2021-Competition/2D-3V-Minimal-Mode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9B2FB-2989-8313-B69E-057042469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Measure chaos in the heart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9F2B72-E3F7-B5BE-D885-4EF900479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Will An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39E7C-2534-8F72-D306-8ED54F3CA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" t="6103" b="9570"/>
          <a:stretch/>
        </p:blipFill>
        <p:spPr>
          <a:xfrm>
            <a:off x="1681480" y="50279"/>
            <a:ext cx="9067800" cy="7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85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FE110-FBC2-286D-A9D1-58219D271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34DAA-CAF0-37B4-355B-6D620B3A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41BC1-9435-21A8-AD7C-21CC10CD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79825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The pacemaker cells are at position 1</a:t>
            </a:r>
          </a:p>
          <a:p>
            <a:r>
              <a:rPr lang="en-US" altLang="zh-CN" sz="2000" dirty="0"/>
              <a:t>In the simulation, it is from where you click (make v = 1).</a:t>
            </a:r>
            <a:endParaRPr lang="en-US" altLang="zh-CN" sz="12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426CCE-D28B-E1A8-DAF6-54C415EB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016" y="1019898"/>
            <a:ext cx="2879765" cy="48182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75C831-0D07-500E-E51D-E5089C7EE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0" y="2801433"/>
            <a:ext cx="6870122" cy="343506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C4976B-9394-6F8F-7DB8-B9E662F13284}"/>
              </a:ext>
            </a:extLst>
          </p:cNvPr>
          <p:cNvCxnSpPr>
            <a:cxnSpLocks/>
          </p:cNvCxnSpPr>
          <p:nvPr/>
        </p:nvCxnSpPr>
        <p:spPr>
          <a:xfrm flipH="1">
            <a:off x="1440180" y="2571750"/>
            <a:ext cx="3087931" cy="229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CDC8A11-3EBD-3411-8B46-E7CA1B5E0915}"/>
              </a:ext>
            </a:extLst>
          </p:cNvPr>
          <p:cNvSpPr txBox="1"/>
          <p:nvPr/>
        </p:nvSpPr>
        <p:spPr>
          <a:xfrm>
            <a:off x="9694639" y="65857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(right atrial)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36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7A2C0-D30F-A444-AABA-82AA7D5A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41865-255E-8AB5-880B-2B7502D2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1B8D2A-400B-08CD-3EF7-8E44AC864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79825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Now if we click faster, a lower beat will show.</a:t>
            </a:r>
          </a:p>
          <a:p>
            <a:r>
              <a:rPr lang="en-US" altLang="zh-CN" sz="2000" dirty="0"/>
              <a:t>This means heart cell does not rest enough so the ion cannot exchange well to get normal peak voltage</a:t>
            </a:r>
          </a:p>
          <a:p>
            <a:r>
              <a:rPr lang="en-US" altLang="zh-CN" sz="2000" dirty="0"/>
              <a:t>This might cause Irregular heartbeat (arrhythmia), even chaos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That is why we want Chaos detection here.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B0C96B-5705-4281-3CCE-DA8A45CA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24" y="1825625"/>
            <a:ext cx="3235243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FDFB0-4ADF-AE46-C2F7-2E6EC02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531E5-5B8B-EC7A-B155-A6E89A09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It is a simplified model to simulate human heart muscle.</a:t>
            </a:r>
          </a:p>
          <a:p>
            <a:r>
              <a:rPr lang="en-US" altLang="zh-CN" sz="2000" dirty="0"/>
              <a:t>3V: Na +, Ca 2+, K +</a:t>
            </a:r>
          </a:p>
          <a:p>
            <a:r>
              <a:rPr lang="en-US" altLang="zh-CN" sz="2000" dirty="0"/>
              <a:t>It can approximate spiral wave behavior of more complex human heart models</a:t>
            </a:r>
          </a:p>
          <a:p>
            <a:r>
              <a:rPr lang="en-US" altLang="zh-CN" sz="2000" dirty="0"/>
              <a:t>So basically, solving less equations, but getting approximately realistic heart simulation.</a:t>
            </a:r>
            <a:endParaRPr lang="zh-CN" altLang="en-US" sz="20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FBB00FC-B08B-805B-47BC-E78055392877}"/>
              </a:ext>
            </a:extLst>
          </p:cNvPr>
          <p:cNvGrpSpPr/>
          <p:nvPr/>
        </p:nvGrpSpPr>
        <p:grpSpPr>
          <a:xfrm>
            <a:off x="628702" y="3664619"/>
            <a:ext cx="6257081" cy="1745168"/>
            <a:chOff x="838200" y="3795884"/>
            <a:chExt cx="7346428" cy="21821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A0AFF45-2E2F-697A-E02B-2DDCD222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163340"/>
              <a:ext cx="7346428" cy="1814656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7E9FA94-BEBB-6161-2D93-629728A227B8}"/>
                </a:ext>
              </a:extLst>
            </p:cNvPr>
            <p:cNvCxnSpPr/>
            <p:nvPr/>
          </p:nvCxnSpPr>
          <p:spPr>
            <a:xfrm flipV="1">
              <a:off x="3530278" y="40284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C76BBF5-274F-DE6C-8DDA-35259A330A34}"/>
                </a:ext>
              </a:extLst>
            </p:cNvPr>
            <p:cNvSpPr txBox="1"/>
            <p:nvPr/>
          </p:nvSpPr>
          <p:spPr>
            <a:xfrm>
              <a:off x="3764847" y="379588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Na+ current</a:t>
              </a:r>
              <a:endParaRPr lang="zh-CN" altLang="en-US" sz="1400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AD57D1A-50A0-E056-9E32-3881C7C0632C}"/>
                </a:ext>
              </a:extLst>
            </p:cNvPr>
            <p:cNvCxnSpPr/>
            <p:nvPr/>
          </p:nvCxnSpPr>
          <p:spPr>
            <a:xfrm flipV="1">
              <a:off x="4812746" y="40430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FF869B0-E2D7-5B91-C9C0-FED296E30B47}"/>
                </a:ext>
              </a:extLst>
            </p:cNvPr>
            <p:cNvSpPr txBox="1"/>
            <p:nvPr/>
          </p:nvSpPr>
          <p:spPr>
            <a:xfrm>
              <a:off x="5047315" y="381048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K+ current</a:t>
              </a:r>
              <a:endParaRPr lang="zh-CN" altLang="en-US" sz="14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FD063B2-6321-D123-73A5-C7D496D7FC6F}"/>
                </a:ext>
              </a:extLst>
            </p:cNvPr>
            <p:cNvCxnSpPr/>
            <p:nvPr/>
          </p:nvCxnSpPr>
          <p:spPr>
            <a:xfrm flipV="1">
              <a:off x="5956517" y="4033406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2E6EE0-201F-BCD5-93F8-216C922C401E}"/>
                </a:ext>
              </a:extLst>
            </p:cNvPr>
            <p:cNvSpPr txBox="1"/>
            <p:nvPr/>
          </p:nvSpPr>
          <p:spPr>
            <a:xfrm>
              <a:off x="6191086" y="3800887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Ca+ current</a:t>
              </a:r>
              <a:endParaRPr lang="zh-CN" altLang="en-US" sz="1400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0636DD20-5C1B-BAEE-D9E3-5EB3DC4B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102" y="3664619"/>
            <a:ext cx="4609816" cy="17932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9DB8E9-C9AF-8455-7561-AEB7AA49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115" y="681037"/>
            <a:ext cx="3449095" cy="17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5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D541C-DA63-CFFF-8A1E-01DCCC04B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96734-FA37-0D99-A1B1-DCD60EE2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D40B1-33C1-BFD6-A48F-5D86D0872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It is a simplified model to simulate human heart muscle.</a:t>
            </a:r>
          </a:p>
          <a:p>
            <a:r>
              <a:rPr lang="en-US" altLang="zh-CN" sz="2000" dirty="0"/>
              <a:t>u: cell membrane voltage</a:t>
            </a:r>
          </a:p>
          <a:p>
            <a:r>
              <a:rPr lang="en-US" altLang="zh-CN" sz="2000" dirty="0"/>
              <a:t>v, w: inactivation–reactivation gate for channels</a:t>
            </a:r>
          </a:p>
          <a:p>
            <a:r>
              <a:rPr lang="en-US" altLang="zh-CN" sz="2000" dirty="0"/>
              <a:t>Tau: time constant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F2C5C5E-2EE5-6FF0-DCB7-101558EC2312}"/>
              </a:ext>
            </a:extLst>
          </p:cNvPr>
          <p:cNvGrpSpPr/>
          <p:nvPr/>
        </p:nvGrpSpPr>
        <p:grpSpPr>
          <a:xfrm>
            <a:off x="704499" y="3429000"/>
            <a:ext cx="6257081" cy="1745168"/>
            <a:chOff x="838200" y="3795884"/>
            <a:chExt cx="7346428" cy="21821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18CCCE-2CDB-28A4-C753-DF143E76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163340"/>
              <a:ext cx="7346428" cy="1814656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FE7CCDDA-8030-D4E5-76A1-4F51F813E2A7}"/>
                </a:ext>
              </a:extLst>
            </p:cNvPr>
            <p:cNvCxnSpPr/>
            <p:nvPr/>
          </p:nvCxnSpPr>
          <p:spPr>
            <a:xfrm flipV="1">
              <a:off x="3530278" y="40284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F193512-60AC-96B2-55A8-66BD30F6CBAB}"/>
                </a:ext>
              </a:extLst>
            </p:cNvPr>
            <p:cNvSpPr txBox="1"/>
            <p:nvPr/>
          </p:nvSpPr>
          <p:spPr>
            <a:xfrm>
              <a:off x="3764847" y="379588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Na+ current</a:t>
              </a:r>
              <a:endParaRPr lang="zh-CN" altLang="en-US" sz="1400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A200CE6-3146-1700-6D76-9856F91D7DFF}"/>
                </a:ext>
              </a:extLst>
            </p:cNvPr>
            <p:cNvCxnSpPr/>
            <p:nvPr/>
          </p:nvCxnSpPr>
          <p:spPr>
            <a:xfrm flipV="1">
              <a:off x="4812746" y="40430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43FADCE-0AAD-82D0-6962-11F9BE599BAE}"/>
                </a:ext>
              </a:extLst>
            </p:cNvPr>
            <p:cNvSpPr txBox="1"/>
            <p:nvPr/>
          </p:nvSpPr>
          <p:spPr>
            <a:xfrm>
              <a:off x="5047315" y="381048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K+ current</a:t>
              </a:r>
              <a:endParaRPr lang="zh-CN" altLang="en-US" sz="14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C447728-2A2F-9646-8651-72A0B21BF611}"/>
                </a:ext>
              </a:extLst>
            </p:cNvPr>
            <p:cNvCxnSpPr/>
            <p:nvPr/>
          </p:nvCxnSpPr>
          <p:spPr>
            <a:xfrm flipV="1">
              <a:off x="5956517" y="4033406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0A1FD31-4A19-ABF7-DC52-C1FC9037D8EB}"/>
                </a:ext>
              </a:extLst>
            </p:cNvPr>
            <p:cNvSpPr txBox="1"/>
            <p:nvPr/>
          </p:nvSpPr>
          <p:spPr>
            <a:xfrm>
              <a:off x="6191086" y="3800887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Ca+ current</a:t>
              </a:r>
              <a:endParaRPr lang="zh-CN" altLang="en-US" sz="1400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4D1358FC-08E3-DB7F-D24F-F44C7D7E1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80" y="3563937"/>
            <a:ext cx="4609816" cy="17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C3A72-1F43-8792-C265-58E7FC31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90B80-E18D-F856-CE31-2E859EA8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B00E1B-E518-F050-58AC-33E110222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79825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Now let’s create some irregular heartbeat (arrhythmia)</a:t>
            </a:r>
          </a:p>
          <a:p>
            <a:r>
              <a:rPr lang="en-US" altLang="zh-CN" sz="2000" dirty="0"/>
              <a:t>You can simply do it by randomly drag on map</a:t>
            </a:r>
          </a:p>
          <a:p>
            <a:r>
              <a:rPr lang="en-US" altLang="zh-CN" sz="2000" dirty="0"/>
              <a:t>Here, to make comparison, I start the arrhythmia by coding to make each simulation having same initial condition</a:t>
            </a:r>
          </a:p>
          <a:p>
            <a:endParaRPr lang="en-US" altLang="zh-CN" sz="2000" dirty="0"/>
          </a:p>
          <a:p>
            <a:r>
              <a:rPr lang="en-US" altLang="zh-CN" sz="2000" dirty="0"/>
              <a:t>We run simulations twice with tiny change on tau_d:</a:t>
            </a:r>
          </a:p>
          <a:p>
            <a:pPr lvl="1"/>
            <a:r>
              <a:rPr lang="en-US" altLang="zh-CN" sz="1600" dirty="0"/>
              <a:t>tau_d1 = 0.407, tau_d2 = 0.405</a:t>
            </a:r>
          </a:p>
          <a:p>
            <a:pPr lvl="1"/>
            <a:r>
              <a:rPr lang="en-US" altLang="zh-CN" sz="1600" dirty="0">
                <a:hlinkClick r:id="rId5"/>
              </a:rPr>
              <a:t>https://xiaodongan.cn/2D-3V-Model-copy/index.html</a:t>
            </a:r>
            <a:endParaRPr lang="en-US" altLang="zh-CN" sz="2000" dirty="0"/>
          </a:p>
          <a:p>
            <a:r>
              <a:rPr lang="en-US" altLang="zh-CN" sz="2000" dirty="0"/>
              <a:t>It turns out they show completely different frame after 20000 iterations.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032645-1C18-5EE3-6E37-2787F1D40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216" y="3494754"/>
            <a:ext cx="3143689" cy="314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FB3FFE-D59A-B52B-042A-A92E5F80F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437" y="713105"/>
            <a:ext cx="2709249" cy="2759421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423F0971-7C33-A06E-E6C6-B369910C5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85" y="5067512"/>
            <a:ext cx="1433357" cy="1389084"/>
          </a:xfrm>
          <a:prstGeom prst="rect">
            <a:avLst/>
          </a:prstGeom>
        </p:spPr>
      </p:pic>
      <p:pic>
        <p:nvPicPr>
          <p:cNvPr id="9" name="图片 8" descr="图片包含 背景图案&#10;&#10;描述已自动生成">
            <a:extLst>
              <a:ext uri="{FF2B5EF4-FFF2-40B4-BE49-F238E27FC236}">
                <a16:creationId xmlns:a16="http://schemas.microsoft.com/office/drawing/2014/main" id="{C4C4950F-5A99-607C-2DD1-7659005DE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06" y="5049372"/>
            <a:ext cx="1436455" cy="14253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24C36A-90E0-7337-6486-4D4E0E3D717D}"/>
              </a:ext>
            </a:extLst>
          </p:cNvPr>
          <p:cNvSpPr txBox="1"/>
          <p:nvPr/>
        </p:nvSpPr>
        <p:spPr>
          <a:xfrm>
            <a:off x="3125059" y="64928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tau_d1 = 0.407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BF52B3-3B03-42A0-AA04-78ADE4020A0C}"/>
              </a:ext>
            </a:extLst>
          </p:cNvPr>
          <p:cNvSpPr txBox="1"/>
          <p:nvPr/>
        </p:nvSpPr>
        <p:spPr>
          <a:xfrm>
            <a:off x="4974929" y="64928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tau_d1 = 0.405</a:t>
            </a:r>
            <a:endParaRPr lang="zh-CN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5BC22-2F91-B686-2B42-C0ACB874A1B5}"/>
              </a:ext>
            </a:extLst>
          </p:cNvPr>
          <p:cNvSpPr txBox="1"/>
          <p:nvPr/>
        </p:nvSpPr>
        <p:spPr>
          <a:xfrm>
            <a:off x="8535304" y="4242381"/>
            <a:ext cx="346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VF Experimental  Human Ventricle</a:t>
            </a:r>
          </a:p>
        </p:txBody>
      </p:sp>
      <p:pic>
        <p:nvPicPr>
          <p:cNvPr id="10" name="90C7507">
            <a:hlinkClick r:id="" action="ppaction://media"/>
            <a:extLst>
              <a:ext uri="{FF2B5EF4-FFF2-40B4-BE49-F238E27FC236}">
                <a16:creationId xmlns:a16="http://schemas.microsoft.com/office/drawing/2014/main" id="{C974020D-0AFC-C04C-FE1D-420506388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60874" y="4633825"/>
            <a:ext cx="2492926" cy="19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16C77-5B09-A571-658D-9E7597A0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Lyapunov Exp – How do we quantify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FC089-004F-BCA8-EDB8-A30EDD4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Lyapunov exponent of a dynamical system is to characterizes the rate of separation of infinitesimally close trajectories.</a:t>
            </a:r>
          </a:p>
          <a:p>
            <a:r>
              <a:rPr lang="en-US" altLang="zh-CN" dirty="0"/>
              <a:t>Formula for LE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λ &gt; 0: chaotic system</a:t>
            </a:r>
          </a:p>
          <a:p>
            <a:pPr lvl="1"/>
            <a:r>
              <a:rPr lang="en-US" altLang="zh-CN" sz="1800" dirty="0"/>
              <a:t>δ(t)&gt;&gt;δ(0) (difference has exp growth)</a:t>
            </a:r>
          </a:p>
          <a:p>
            <a:r>
              <a:rPr lang="en-US" altLang="zh-CN" dirty="0"/>
              <a:t>λ = 0: periodic</a:t>
            </a:r>
          </a:p>
          <a:p>
            <a:pPr lvl="1"/>
            <a:r>
              <a:rPr lang="en-US" altLang="zh-CN" sz="1800" dirty="0"/>
              <a:t>δ(t)=δ(0) (difference has no growth)</a:t>
            </a:r>
          </a:p>
          <a:p>
            <a:r>
              <a:rPr lang="en-US" altLang="zh-CN" dirty="0"/>
              <a:t>λ &lt; 0: stable (convergent to fix point)</a:t>
            </a:r>
          </a:p>
          <a:p>
            <a:endParaRPr lang="en-US" altLang="zh-CN" dirty="0"/>
          </a:p>
          <a:p>
            <a:r>
              <a:rPr lang="en-US" altLang="zh-CN" dirty="0"/>
              <a:t>Usually, we use the maximal Lyapunov exponent (MLE)</a:t>
            </a:r>
          </a:p>
          <a:p>
            <a:r>
              <a:rPr lang="en-US" altLang="zh-CN" dirty="0"/>
              <a:t>Which is the maximum possible LE you could get during iterations.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BAB17B-0379-1F25-E943-8AB17FF3E7C6}"/>
              </a:ext>
            </a:extLst>
          </p:cNvPr>
          <p:cNvGrpSpPr/>
          <p:nvPr/>
        </p:nvGrpSpPr>
        <p:grpSpPr>
          <a:xfrm>
            <a:off x="5833866" y="3061181"/>
            <a:ext cx="5601482" cy="2104690"/>
            <a:chOff x="5855126" y="3053516"/>
            <a:chExt cx="5601482" cy="210469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1B924F-EFC8-CE8F-1DC6-3CDCDAAB8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81" b="48212"/>
            <a:stretch/>
          </p:blipFill>
          <p:spPr>
            <a:xfrm>
              <a:off x="5855126" y="3053516"/>
              <a:ext cx="2800741" cy="21046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D1AAA4E-69B2-682C-94D3-0C17443E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386"/>
            <a:stretch/>
          </p:blipFill>
          <p:spPr>
            <a:xfrm>
              <a:off x="8655867" y="3053516"/>
              <a:ext cx="2800741" cy="1895556"/>
            </a:xfrm>
            <a:prstGeom prst="rect">
              <a:avLst/>
            </a:prstGeom>
          </p:spPr>
        </p:pic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C482836-5BBE-A939-B959-7B290454933B}"/>
              </a:ext>
            </a:extLst>
          </p:cNvPr>
          <p:cNvCxnSpPr>
            <a:cxnSpLocks/>
          </p:cNvCxnSpPr>
          <p:nvPr/>
        </p:nvCxnSpPr>
        <p:spPr>
          <a:xfrm>
            <a:off x="3460741" y="3291840"/>
            <a:ext cx="3015473" cy="137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556D5A5-0183-8729-7FC6-9B97220F062A}"/>
              </a:ext>
            </a:extLst>
          </p:cNvPr>
          <p:cNvCxnSpPr>
            <a:cxnSpLocks/>
          </p:cNvCxnSpPr>
          <p:nvPr/>
        </p:nvCxnSpPr>
        <p:spPr>
          <a:xfrm>
            <a:off x="3557394" y="2926244"/>
            <a:ext cx="2918820" cy="14477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2AC408-F294-8083-573D-D2B0F5F096E2}"/>
              </a:ext>
            </a:extLst>
          </p:cNvPr>
          <p:cNvCxnSpPr>
            <a:cxnSpLocks/>
          </p:cNvCxnSpPr>
          <p:nvPr/>
        </p:nvCxnSpPr>
        <p:spPr>
          <a:xfrm flipV="1">
            <a:off x="10537383" y="4442986"/>
            <a:ext cx="0" cy="640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5A15FB5-CD19-D992-5E19-784B6214F5DE}"/>
              </a:ext>
            </a:extLst>
          </p:cNvPr>
          <p:cNvSpPr txBox="1"/>
          <p:nvPr/>
        </p:nvSpPr>
        <p:spPr>
          <a:xfrm>
            <a:off x="9624312" y="50830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This means chaos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8BE66D3-3898-A3B4-755C-1889EC68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46" y="2726629"/>
            <a:ext cx="2405703" cy="7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70B32-6396-13F6-6182-EC3C90E3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01C05-8C31-6FD8-0EE3-4A36541C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Lyapunov Exp – How do we quantify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D4285-251D-A9C2-414D-378D53A1C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 largest slope you could get</a:t>
            </a:r>
          </a:p>
          <a:p>
            <a:pPr lvl="1"/>
            <a:r>
              <a:rPr lang="en-US" altLang="zh-CN" dirty="0"/>
              <a:t>t needs to be large enough to be valid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F9D664-41FA-CD32-2D8E-22070375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348" y="3034913"/>
            <a:ext cx="5282012" cy="38230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4D7D64-EC47-F479-F184-AE8F795C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48" y="1690688"/>
            <a:ext cx="4831852" cy="904541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BDB6680-B122-8992-8D4B-E55D64399576}"/>
              </a:ext>
            </a:extLst>
          </p:cNvPr>
          <p:cNvCxnSpPr>
            <a:cxnSpLocks/>
          </p:cNvCxnSpPr>
          <p:nvPr/>
        </p:nvCxnSpPr>
        <p:spPr>
          <a:xfrm>
            <a:off x="5955030" y="3034913"/>
            <a:ext cx="2864334" cy="1351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32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1F5EA-72B8-4967-673D-9030C9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Lyapunov Exp – How do we quantify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74054-203A-252B-F1A0-57D57BD75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Let’s try this on logistic map:</a:t>
            </a:r>
          </a:p>
          <a:p>
            <a:pPr lvl="1"/>
            <a:r>
              <a:rPr lang="en-US" altLang="zh-CN" sz="2000" dirty="0"/>
              <a:t>λ = slope ~ 1 &gt; 0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000" dirty="0"/>
              <a:t>λ &gt; 0: chaotic system</a:t>
            </a:r>
          </a:p>
          <a:p>
            <a:pPr lvl="1"/>
            <a:r>
              <a:rPr lang="en-US" altLang="zh-CN" sz="2000" dirty="0"/>
              <a:t>λ = 0: periodic</a:t>
            </a:r>
          </a:p>
          <a:p>
            <a:pPr lvl="1"/>
            <a:r>
              <a:rPr lang="en-US" altLang="zh-CN" sz="2000" dirty="0"/>
              <a:t>λ &lt; 0: stable (convergent to fix point)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It’s shown to be chaotic.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AE9B03-F8FD-FB67-950E-FA05DF531EE2}"/>
              </a:ext>
            </a:extLst>
          </p:cNvPr>
          <p:cNvGrpSpPr/>
          <p:nvPr/>
        </p:nvGrpSpPr>
        <p:grpSpPr>
          <a:xfrm>
            <a:off x="7831328" y="1323369"/>
            <a:ext cx="3935166" cy="3102986"/>
            <a:chOff x="7486651" y="2045970"/>
            <a:chExt cx="4320282" cy="32578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2484E51-4F15-E075-213C-F0F0F3106D91}"/>
                </a:ext>
              </a:extLst>
            </p:cNvPr>
            <p:cNvGrpSpPr/>
            <p:nvPr/>
          </p:nvGrpSpPr>
          <p:grpSpPr>
            <a:xfrm>
              <a:off x="7486651" y="2045970"/>
              <a:ext cx="4320282" cy="3257891"/>
              <a:chOff x="6243029" y="1533563"/>
              <a:chExt cx="5792008" cy="407508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8A13A45-0900-4171-30CD-ED75CB1EB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336"/>
              <a:stretch/>
            </p:blipFill>
            <p:spPr>
              <a:xfrm>
                <a:off x="6243029" y="1533563"/>
                <a:ext cx="5792008" cy="4075086"/>
              </a:xfrm>
              <a:prstGeom prst="rect">
                <a:avLst/>
              </a:prstGeom>
            </p:spPr>
          </p:pic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4AF18FAD-85A5-58F4-F8BB-E174F52C0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0637" y="4725502"/>
                <a:ext cx="0" cy="3657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1871F5D-175D-2E14-3CA2-579A3D2A8A35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663" y="2591400"/>
              <a:ext cx="0" cy="181381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F16FA3B-0D39-3C50-386A-E5A48042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204" y="1825625"/>
            <a:ext cx="2219635" cy="4521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38FCF9-0259-17B8-30D1-25EE6AC0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315" y="4450014"/>
            <a:ext cx="3217265" cy="232863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B016F37-5CD0-4B53-FE48-BF2FD0F3A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003" y="4001293"/>
            <a:ext cx="247685" cy="2381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06C498F-63EA-40B0-D9B9-48672F7A0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8335" y="2582806"/>
            <a:ext cx="461955" cy="4804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D026D88-529F-B6B8-FC15-291ED931B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432" y="2706649"/>
            <a:ext cx="1767546" cy="220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83FC3-EDF2-E1CF-5671-300553EC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FEDAE-53C8-73FD-4C64-7DC11395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Lyapunov Exp – How do we quantify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EBA50-EA3B-14E8-422E-D3343976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Formula for LE</a:t>
            </a:r>
          </a:p>
          <a:p>
            <a:endParaRPr lang="en-US" altLang="zh-CN" sz="2400" dirty="0"/>
          </a:p>
          <a:p>
            <a:r>
              <a:rPr lang="en-US" altLang="zh-CN" sz="2400" dirty="0"/>
              <a:t>What about 2D cardiac system?</a:t>
            </a:r>
          </a:p>
          <a:p>
            <a:pPr lvl="1"/>
            <a:r>
              <a:rPr lang="en-US" altLang="zh-CN" sz="2000" dirty="0"/>
              <a:t>We know the initial difference = </a:t>
            </a:r>
            <a:r>
              <a:rPr lang="en-US" altLang="zh-CN" sz="2000" dirty="0" err="1"/>
              <a:t>Δtau_d</a:t>
            </a:r>
            <a:r>
              <a:rPr lang="en-US" altLang="zh-CN" sz="2000" dirty="0"/>
              <a:t> = 0.02</a:t>
            </a:r>
          </a:p>
          <a:p>
            <a:pPr lvl="1"/>
            <a:r>
              <a:rPr lang="en-US" altLang="zh-CN" sz="2000" dirty="0"/>
              <a:t>But what about the final difference?</a:t>
            </a:r>
          </a:p>
          <a:p>
            <a:r>
              <a:rPr lang="en-US" altLang="zh-CN" sz="2400" dirty="0"/>
              <a:t>We do not have two clear trajectories to compare.</a:t>
            </a:r>
          </a:p>
          <a:p>
            <a:endParaRPr lang="en-US" altLang="zh-CN" sz="2400" dirty="0"/>
          </a:p>
          <a:p>
            <a:r>
              <a:rPr lang="en-US" altLang="zh-CN" sz="2400" dirty="0"/>
              <a:t>So, here introduce Temporal method and Spatial method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86FA93-0C1D-916A-1EB6-B086F447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68" y="1542098"/>
            <a:ext cx="4831852" cy="90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5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B51CD-4113-6132-721D-C5D62C46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736AD3-14D2-3B1C-4F39-634A1EE77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Temporal method: Nonlinear Time Series Analysis (TISEAN)</a:t>
            </a:r>
          </a:p>
          <a:p>
            <a:endParaRPr lang="en-US" altLang="zh-CN" dirty="0"/>
          </a:p>
          <a:p>
            <a:r>
              <a:rPr lang="en-US" altLang="zh-CN" dirty="0"/>
              <a:t>It can calculate LE (Lyapunov Exp) for any scalar temporal data:</a:t>
            </a:r>
          </a:p>
          <a:p>
            <a:pPr lvl="1"/>
            <a:r>
              <a:rPr lang="en-US" altLang="zh-CN" dirty="0"/>
              <a:t>For example: A list that stores a sequence of voltage from a cell</a:t>
            </a:r>
          </a:p>
          <a:p>
            <a:pPr lvl="1"/>
            <a:r>
              <a:rPr lang="en-US" altLang="zh-CN" dirty="0"/>
              <a:t>L = [V1,V2,…,Vt]</a:t>
            </a:r>
          </a:p>
        </p:txBody>
      </p:sp>
    </p:spTree>
    <p:extLst>
      <p:ext uri="{BB962C8B-B14F-4D97-AF65-F5344CB8AC3E}">
        <p14:creationId xmlns:p14="http://schemas.microsoft.com/office/powerpoint/2010/main" val="25197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A10C6-8D55-0DEA-D823-E85D7D13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 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4F972-54E7-D6D0-1A35-93BB4886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Name: Will An</a:t>
            </a:r>
          </a:p>
          <a:p>
            <a:r>
              <a:rPr lang="en-US" altLang="zh-CN" dirty="0"/>
              <a:t>From: Chaos Lab</a:t>
            </a:r>
          </a:p>
          <a:p>
            <a:r>
              <a:rPr lang="en-US" altLang="zh-CN" dirty="0"/>
              <a:t>Adviser: Dr. Flavio</a:t>
            </a:r>
          </a:p>
          <a:p>
            <a:r>
              <a:rPr lang="en-US" altLang="zh-CN" dirty="0"/>
              <a:t>Current research: Determine Chaos numerically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2676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6220-745E-B342-8A35-9FF854717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5F1E1-2311-5BD6-5A45-F822DD20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5A2DC-7F90-B9DB-6D46-D2C492687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Temporal method: Nonlinear Time Series Analysis (TISEAN)</a:t>
            </a:r>
          </a:p>
          <a:p>
            <a:r>
              <a:rPr lang="en-US" altLang="zh-CN" sz="2000" dirty="0"/>
              <a:t>It can calculate LE for scalar temporal data:</a:t>
            </a:r>
          </a:p>
          <a:p>
            <a:r>
              <a:rPr lang="en-US" altLang="zh-CN" sz="2000" dirty="0"/>
              <a:t>A higher LE means harder to predict, can make/lose big money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859288-6EF7-3C05-4D66-7151DB18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5840"/>
            <a:ext cx="4915698" cy="30511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871A3E-AFB6-D698-8AA0-3E41C213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05" y="3179080"/>
            <a:ext cx="4915697" cy="29978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7D6B75-B83F-8615-8C64-A310943942B2}"/>
              </a:ext>
            </a:extLst>
          </p:cNvPr>
          <p:cNvSpPr txBox="1"/>
          <p:nvPr/>
        </p:nvSpPr>
        <p:spPr>
          <a:xfrm>
            <a:off x="2617017" y="6176963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 = λ = 0.2</a:t>
            </a:r>
          </a:p>
          <a:p>
            <a:r>
              <a:rPr lang="en-US" altLang="zh-CN" dirty="0"/>
              <a:t>Harder to predict!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95C325-2989-F449-D10C-6390262109F9}"/>
              </a:ext>
            </a:extLst>
          </p:cNvPr>
          <p:cNvSpPr txBox="1"/>
          <p:nvPr/>
        </p:nvSpPr>
        <p:spPr>
          <a:xfrm>
            <a:off x="7983813" y="630820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 = λ = 0.15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0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131F-1EA0-D799-ADD2-E37815F0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814F9-59DF-FCB9-EAE8-D40EA3D4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0130A-04A4-09A2-881F-05C30C0A3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840" y="13684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Temporal method: Nonlinear Time Series Analysis (TISEAN)</a:t>
            </a:r>
          </a:p>
          <a:p>
            <a:r>
              <a:rPr lang="en-US" altLang="zh-CN" sz="2000" dirty="0"/>
              <a:t>It can calculate LE for scalar temporal data: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335C75-91B8-7D86-7AED-77465271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2174412"/>
            <a:ext cx="4544059" cy="22909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2FA6DE-BB05-3790-DC48-2AC5CCF7F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47" y="2174413"/>
            <a:ext cx="4553585" cy="23671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D93651E-E192-1596-9FA9-AC7492DB0C5B}"/>
              </a:ext>
            </a:extLst>
          </p:cNvPr>
          <p:cNvSpPr txBox="1"/>
          <p:nvPr/>
        </p:nvSpPr>
        <p:spPr>
          <a:xfrm>
            <a:off x="7993239" y="465591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 = λ = -0.01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A83D3D-D313-ABB0-5CAA-4D9C2E259162}"/>
              </a:ext>
            </a:extLst>
          </p:cNvPr>
          <p:cNvSpPr txBox="1"/>
          <p:nvPr/>
        </p:nvSpPr>
        <p:spPr>
          <a:xfrm>
            <a:off x="2424289" y="464693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 = λ = 0.33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6A25E-8CAB-1C0B-2354-8CE9F5F006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3" t="5940" r="9134" b="10333"/>
          <a:stretch/>
        </p:blipFill>
        <p:spPr>
          <a:xfrm>
            <a:off x="2599308" y="5577742"/>
            <a:ext cx="6993383" cy="512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347952-A6DB-E1D3-5C00-E8A8E536C922}"/>
              </a:ext>
            </a:extLst>
          </p:cNvPr>
          <p:cNvSpPr txBox="1"/>
          <p:nvPr/>
        </p:nvSpPr>
        <p:spPr>
          <a:xfrm>
            <a:off x="3288106" y="6096577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experimental signal during chaos from fish heart</a:t>
            </a:r>
          </a:p>
        </p:txBody>
      </p:sp>
    </p:spTree>
    <p:extLst>
      <p:ext uri="{BB962C8B-B14F-4D97-AF65-F5344CB8AC3E}">
        <p14:creationId xmlns:p14="http://schemas.microsoft.com/office/powerpoint/2010/main" val="398214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B48DF-4469-639D-0014-764DA71B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C15C8A-0D2F-ED8B-515E-1925AB7151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6797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For the simplest case, if we set limit for initial difference = 1</a:t>
                </a:r>
              </a:p>
              <a:p>
                <a:pPr lvl="1"/>
                <a:r>
                  <a:rPr lang="en-US" altLang="zh-CN" sz="2000" dirty="0"/>
                  <a:t>For Temporal data L = [1,2,5,10,15,30,60]</a:t>
                </a:r>
              </a:p>
              <a:p>
                <a:pPr lvl="1"/>
                <a:r>
                  <a:rPr lang="en-US" altLang="zh-CN" sz="2000" dirty="0"/>
                  <a:t>We find all pairs [</a:t>
                </a:r>
                <a:r>
                  <a:rPr lang="en-US" altLang="zh-CN" sz="2000" dirty="0" err="1"/>
                  <a:t>Li,Lj</a:t>
                </a:r>
                <a:r>
                  <a:rPr lang="en-US" altLang="zh-CN" sz="2000" dirty="0"/>
                  <a:t>] such that |Li-</a:t>
                </a:r>
                <a:r>
                  <a:rPr lang="en-US" altLang="zh-CN" sz="2000" dirty="0" err="1"/>
                  <a:t>Lj</a:t>
                </a:r>
                <a:r>
                  <a:rPr lang="en-US" altLang="zh-CN" sz="2000" dirty="0"/>
                  <a:t>| </a:t>
                </a:r>
                <a:r>
                  <a:rPr lang="zh-CN" altLang="en-US" sz="2000" dirty="0"/>
                  <a:t>≤</a:t>
                </a:r>
                <a:r>
                  <a:rPr lang="en-US" altLang="zh-CN" sz="2000" dirty="0"/>
                  <a:t> 1</a:t>
                </a:r>
              </a:p>
              <a:p>
                <a:pPr lvl="1"/>
                <a:r>
                  <a:rPr lang="en-US" altLang="zh-CN" sz="2000" dirty="0"/>
                  <a:t>The only pairs:[1,2]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brk m:alnAt="2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groupCh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[2,5]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brk m:alnAt="2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groupCh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[5,10]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brk m:alnAt="2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groupCh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…</a:t>
                </a:r>
              </a:p>
              <a:p>
                <a:pPr lvl="1"/>
                <a:r>
                  <a:rPr lang="en-US" altLang="zh-CN" sz="2000" dirty="0"/>
                  <a:t>And we measure the pair growth </a:t>
                </a:r>
                <a:r>
                  <a:rPr lang="en-US" altLang="zh-CN" sz="2400" dirty="0"/>
                  <a:t>S(</a:t>
                </a:r>
                <a:r>
                  <a:rPr lang="en-US" altLang="zh-CN" sz="2400" dirty="0" err="1"/>
                  <a:t>Δn</a:t>
                </a:r>
                <a:r>
                  <a:rPr lang="en-US" altLang="zh-CN" sz="2400" dirty="0"/>
                  <a:t>)</a:t>
                </a:r>
                <a:r>
                  <a:rPr lang="en-US" altLang="zh-CN" sz="2000" dirty="0"/>
                  <a:t>.</a:t>
                </a:r>
              </a:p>
              <a:p>
                <a:pPr lvl="1"/>
                <a:r>
                  <a:rPr lang="en-US" altLang="zh-CN" sz="2000" dirty="0"/>
                  <a:t>S(0) = 2-1 = 1, S(1) = 3, S(2) = 5,…</a:t>
                </a:r>
              </a:p>
              <a:p>
                <a:pPr lvl="1"/>
                <a:r>
                  <a:rPr lang="en-US" altLang="zh-CN" sz="2000" dirty="0"/>
                  <a:t>Plot exp(</a:t>
                </a:r>
                <a:r>
                  <a:rPr lang="en-US" altLang="zh-CN" sz="2400" dirty="0"/>
                  <a:t>S(</a:t>
                </a:r>
                <a:r>
                  <a:rPr lang="en-US" altLang="zh-CN" sz="2400" dirty="0" err="1"/>
                  <a:t>Δn</a:t>
                </a:r>
                <a:r>
                  <a:rPr lang="en-US" altLang="zh-CN" sz="2400" dirty="0"/>
                  <a:t>)) </a:t>
                </a:r>
                <a:r>
                  <a:rPr lang="en-US" altLang="zh-CN" sz="2000" dirty="0"/>
                  <a:t>vs </a:t>
                </a:r>
                <a:r>
                  <a:rPr lang="en-US" altLang="zh-CN" sz="2000" dirty="0" err="1"/>
                  <a:t>Δn</a:t>
                </a:r>
                <a:endParaRPr lang="en-US" altLang="zh-CN" sz="2000" dirty="0"/>
              </a:p>
              <a:p>
                <a:r>
                  <a:rPr lang="en-US" altLang="zh-CN" sz="2400" dirty="0"/>
                  <a:t>Then if there is linear region, it means we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have exponential growth </a:t>
                </a:r>
                <a:r>
                  <a:rPr lang="zh-CN" altLang="en-US" sz="2400" dirty="0"/>
                  <a:t>→</a:t>
                </a:r>
                <a:r>
                  <a:rPr lang="en-US" altLang="zh-CN" sz="2400" dirty="0"/>
                  <a:t> Chaos</a:t>
                </a:r>
              </a:p>
              <a:p>
                <a:r>
                  <a:rPr lang="en-US" altLang="zh-CN" sz="2400" dirty="0"/>
                  <a:t>And the slope will be LE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C15C8A-0D2F-ED8B-515E-1925AB715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67970" cy="4351338"/>
              </a:xfrm>
              <a:blipFill>
                <a:blip r:embed="rId2"/>
                <a:stretch>
                  <a:fillRect l="-1139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10A7851-7DA1-E989-E28F-510311EF5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03" t="42812" r="18442" b="18520"/>
          <a:stretch/>
        </p:blipFill>
        <p:spPr>
          <a:xfrm>
            <a:off x="6523815" y="4061313"/>
            <a:ext cx="4024263" cy="243156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30957A7-9CD7-E059-139A-5284A95EE8CD}"/>
              </a:ext>
            </a:extLst>
          </p:cNvPr>
          <p:cNvCxnSpPr>
            <a:cxnSpLocks/>
          </p:cNvCxnSpPr>
          <p:nvPr/>
        </p:nvCxnSpPr>
        <p:spPr>
          <a:xfrm flipV="1">
            <a:off x="2785830" y="4859215"/>
            <a:ext cx="5004155" cy="6975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A36CFC9-6CCC-C6F6-1466-22706CA9E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416" y="5895824"/>
            <a:ext cx="3158328" cy="5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AB7CE-C496-13D7-3208-9919D667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B4535-FA06-E34C-A953-BB750DF7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33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Method called </a:t>
            </a:r>
            <a:r>
              <a:rPr lang="en-US" altLang="zh-CN" dirty="0">
                <a:hlinkClick r:id="rId2"/>
              </a:rPr>
              <a:t>Tisean</a:t>
            </a:r>
            <a:r>
              <a:rPr lang="en-US" altLang="zh-CN" dirty="0"/>
              <a:t> (Nonlinear Time Series Analysis)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sn</a:t>
            </a:r>
            <a:r>
              <a:rPr lang="en-US" altLang="zh-CN" dirty="0"/>
              <a:t> is the time series data (like voltage vs time)</a:t>
            </a:r>
          </a:p>
          <a:p>
            <a:r>
              <a:rPr lang="en-US" altLang="zh-CN" b="1" dirty="0"/>
              <a:t>Sn </a:t>
            </a:r>
            <a:r>
              <a:rPr lang="en-US" altLang="zh-CN" dirty="0"/>
              <a:t>is the embedded vector</a:t>
            </a:r>
            <a:endParaRPr lang="en-US" altLang="zh-CN" b="1" dirty="0"/>
          </a:p>
          <a:p>
            <a:r>
              <a:rPr lang="en-US" altLang="zh-CN" dirty="0"/>
              <a:t>τ is delay</a:t>
            </a:r>
          </a:p>
          <a:p>
            <a:r>
              <a:rPr lang="en-US" altLang="zh-CN" dirty="0"/>
              <a:t>m is embedded dimension</a:t>
            </a:r>
          </a:p>
          <a:p>
            <a:r>
              <a:rPr lang="en-US" altLang="zh-CN" dirty="0"/>
              <a:t>U(s) is the neighbor numbers of Sn0 (vector distance smaller than ε)</a:t>
            </a:r>
          </a:p>
          <a:p>
            <a:r>
              <a:rPr lang="en-US" altLang="zh-CN" dirty="0"/>
              <a:t>N is the total reference vectors (</a:t>
            </a:r>
            <a:r>
              <a:rPr lang="en-US" altLang="zh-CN" b="1" dirty="0" err="1"/>
              <a:t>SnN</a:t>
            </a:r>
            <a:r>
              <a:rPr lang="en-US" altLang="zh-CN" dirty="0"/>
              <a:t>) we consider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00DAE3-D00B-D5B7-0213-A4987C83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88" y="2276314"/>
            <a:ext cx="6354062" cy="11526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A5A1BF-F4FC-D318-0EE2-29026650B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89" y="3334451"/>
            <a:ext cx="4820323" cy="6668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1D1A3A-62E7-DEA2-2E71-153ABAD29C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59" t="610" r="959" b="9147"/>
          <a:stretch/>
        </p:blipFill>
        <p:spPr>
          <a:xfrm>
            <a:off x="10071663" y="1259400"/>
            <a:ext cx="1754025" cy="5598600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676535A-3EDE-48E4-26DC-754622A65DCE}"/>
              </a:ext>
            </a:extLst>
          </p:cNvPr>
          <p:cNvCxnSpPr/>
          <p:nvPr/>
        </p:nvCxnSpPr>
        <p:spPr>
          <a:xfrm flipH="1">
            <a:off x="9039828" y="1608881"/>
            <a:ext cx="1169043" cy="4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20AD879-0111-12FE-360D-6D27898843AD}"/>
              </a:ext>
            </a:extLst>
          </p:cNvPr>
          <p:cNvCxnSpPr>
            <a:cxnSpLocks/>
          </p:cNvCxnSpPr>
          <p:nvPr/>
        </p:nvCxnSpPr>
        <p:spPr>
          <a:xfrm flipH="1" flipV="1">
            <a:off x="9063821" y="2117107"/>
            <a:ext cx="1144990" cy="134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C572FC0-2E5B-5F1D-41E1-42D7EC078370}"/>
              </a:ext>
            </a:extLst>
          </p:cNvPr>
          <p:cNvCxnSpPr>
            <a:cxnSpLocks/>
          </p:cNvCxnSpPr>
          <p:nvPr/>
        </p:nvCxnSpPr>
        <p:spPr>
          <a:xfrm flipH="1" flipV="1">
            <a:off x="9063821" y="2252044"/>
            <a:ext cx="1144990" cy="600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0B10EFC-4FC5-E16B-3D08-15E5A5ABB832}"/>
              </a:ext>
            </a:extLst>
          </p:cNvPr>
          <p:cNvSpPr txBox="1"/>
          <p:nvPr/>
        </p:nvSpPr>
        <p:spPr>
          <a:xfrm>
            <a:off x="8216602" y="1410521"/>
            <a:ext cx="75066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Sn0</a:t>
            </a:r>
          </a:p>
          <a:p>
            <a:r>
              <a:rPr lang="en-US" altLang="zh-CN" dirty="0"/>
              <a:t>m = 3</a:t>
            </a:r>
          </a:p>
          <a:p>
            <a:r>
              <a:rPr lang="en-US" altLang="zh-CN" dirty="0"/>
              <a:t>τ = 4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F462DBF-881C-3527-50F1-B6647F7E4B21}"/>
              </a:ext>
            </a:extLst>
          </p:cNvPr>
          <p:cNvCxnSpPr>
            <a:cxnSpLocks/>
          </p:cNvCxnSpPr>
          <p:nvPr/>
        </p:nvCxnSpPr>
        <p:spPr>
          <a:xfrm flipH="1">
            <a:off x="9112392" y="1743818"/>
            <a:ext cx="1169043" cy="94304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E0C6261-15B4-7737-85CE-B7B15D28D8FC}"/>
              </a:ext>
            </a:extLst>
          </p:cNvPr>
          <p:cNvCxnSpPr>
            <a:cxnSpLocks/>
          </p:cNvCxnSpPr>
          <p:nvPr/>
        </p:nvCxnSpPr>
        <p:spPr>
          <a:xfrm flipH="1">
            <a:off x="9112392" y="2432750"/>
            <a:ext cx="1132731" cy="3890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BDAB129-01B9-E075-510F-A6C29E93524F}"/>
              </a:ext>
            </a:extLst>
          </p:cNvPr>
          <p:cNvCxnSpPr>
            <a:cxnSpLocks/>
          </p:cNvCxnSpPr>
          <p:nvPr/>
        </p:nvCxnSpPr>
        <p:spPr>
          <a:xfrm flipH="1" flipV="1">
            <a:off x="9112392" y="2932464"/>
            <a:ext cx="1132731" cy="1349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F1126AF-B68F-E275-2C73-526BFCF03A76}"/>
              </a:ext>
            </a:extLst>
          </p:cNvPr>
          <p:cNvSpPr txBox="1"/>
          <p:nvPr/>
        </p:nvSpPr>
        <p:spPr>
          <a:xfrm>
            <a:off x="8285633" y="2597836"/>
            <a:ext cx="7506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Sn1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3D5A052-BCF0-5682-2C41-3B366EDDA9F9}"/>
              </a:ext>
            </a:extLst>
          </p:cNvPr>
          <p:cNvCxnSpPr/>
          <p:nvPr/>
        </p:nvCxnSpPr>
        <p:spPr>
          <a:xfrm flipH="1">
            <a:off x="9063821" y="3500773"/>
            <a:ext cx="1169043" cy="4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6EF515-01D0-4041-A4C0-8ACFAF55B6BC}"/>
              </a:ext>
            </a:extLst>
          </p:cNvPr>
          <p:cNvCxnSpPr>
            <a:cxnSpLocks/>
          </p:cNvCxnSpPr>
          <p:nvPr/>
        </p:nvCxnSpPr>
        <p:spPr>
          <a:xfrm flipH="1" flipV="1">
            <a:off x="9087814" y="4008999"/>
            <a:ext cx="1144990" cy="134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035C05-7990-E9D9-5068-560159ABFA8B}"/>
              </a:ext>
            </a:extLst>
          </p:cNvPr>
          <p:cNvCxnSpPr>
            <a:cxnSpLocks/>
          </p:cNvCxnSpPr>
          <p:nvPr/>
        </p:nvCxnSpPr>
        <p:spPr>
          <a:xfrm flipH="1" flipV="1">
            <a:off x="9087814" y="4143936"/>
            <a:ext cx="1144990" cy="600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B570FC1-7D0F-5602-7279-745DDD669E93}"/>
              </a:ext>
            </a:extLst>
          </p:cNvPr>
          <p:cNvSpPr txBox="1"/>
          <p:nvPr/>
        </p:nvSpPr>
        <p:spPr>
          <a:xfrm>
            <a:off x="6956597" y="3677194"/>
            <a:ext cx="207969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Neighbor of </a:t>
            </a:r>
            <a:r>
              <a:rPr lang="en-US" altLang="zh-CN" b="1" dirty="0"/>
              <a:t>Sn0</a:t>
            </a:r>
            <a:r>
              <a:rPr lang="en-US" altLang="zh-CN" dirty="0"/>
              <a:t> if |vector diff| &lt; ε</a:t>
            </a:r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730F75A-3737-6481-CE48-B809911CC175}"/>
              </a:ext>
            </a:extLst>
          </p:cNvPr>
          <p:cNvCxnSpPr>
            <a:cxnSpLocks/>
          </p:cNvCxnSpPr>
          <p:nvPr/>
        </p:nvCxnSpPr>
        <p:spPr>
          <a:xfrm flipH="1">
            <a:off x="11849684" y="1663841"/>
            <a:ext cx="24114" cy="16706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E08D8F3-85C5-A245-2F9E-5D17BE750958}"/>
              </a:ext>
            </a:extLst>
          </p:cNvPr>
          <p:cNvSpPr txBox="1"/>
          <p:nvPr/>
        </p:nvSpPr>
        <p:spPr>
          <a:xfrm>
            <a:off x="11580655" y="1360153"/>
            <a:ext cx="56217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325309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F98CE-5A8D-E85F-E42D-6E9FEF44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4B9ED5-07EB-9479-7E70-FDC14CC3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Now we can determine chaos simply from a temporal series data.</a:t>
            </a:r>
          </a:p>
          <a:p>
            <a:endParaRPr lang="en-US" altLang="zh-CN" sz="2000" dirty="0"/>
          </a:p>
          <a:p>
            <a:r>
              <a:rPr lang="en-US" altLang="zh-CN" sz="2000" dirty="0"/>
              <a:t>But what about the 2D cardiac map or a real heart?</a:t>
            </a:r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measure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voltage</a:t>
            </a:r>
            <a:r>
              <a:rPr lang="zh-CN" altLang="en-US" sz="2000" dirty="0"/>
              <a:t> </a:t>
            </a:r>
            <a:r>
              <a:rPr lang="en-US" altLang="zh-CN" sz="2000" dirty="0"/>
              <a:t>vs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in one pixel (one cell), and the apply TISEAN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F70E3E-A5A3-28DC-F367-F3428214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07" y="3644063"/>
            <a:ext cx="2890366" cy="29438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A89FDC-8AF3-25FA-DC51-B5A27BB54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5" y="3616746"/>
            <a:ext cx="3038313" cy="300881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1A6FE9-E6D0-5EBA-B55D-86EC21323B75}"/>
              </a:ext>
            </a:extLst>
          </p:cNvPr>
          <p:cNvCxnSpPr>
            <a:cxnSpLocks/>
          </p:cNvCxnSpPr>
          <p:nvPr/>
        </p:nvCxnSpPr>
        <p:spPr>
          <a:xfrm>
            <a:off x="6585995" y="4097438"/>
            <a:ext cx="3298785" cy="960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7170AFD2-6861-1B30-4757-6A127513146D}"/>
              </a:ext>
            </a:extLst>
          </p:cNvPr>
          <p:cNvSpPr/>
          <p:nvPr/>
        </p:nvSpPr>
        <p:spPr>
          <a:xfrm>
            <a:off x="9780608" y="4977115"/>
            <a:ext cx="208344" cy="16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20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E54EB-D448-A9F3-08E8-C08BB12E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83323-6039-E97B-5171-D743A82F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Drawback for TISEAN or		       : both need long time series to get slope,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So, can we utilize the spatial information to decrease time length?</a:t>
            </a:r>
          </a:p>
          <a:p>
            <a:r>
              <a:rPr lang="en-US" altLang="zh-CN" sz="2000" dirty="0"/>
              <a:t>And bring us more spatially Chaos knowledge about the system.</a:t>
            </a:r>
          </a:p>
          <a:p>
            <a:endParaRPr lang="en-US" altLang="zh-CN" sz="2000" dirty="0"/>
          </a:p>
          <a:p>
            <a:r>
              <a:rPr lang="en-US" altLang="zh-CN" sz="2000" dirty="0"/>
              <a:t>So, now it comes Spatial method</a:t>
            </a:r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99EBA-C0D6-283A-91CA-EECFF875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" r="53379" b="-744"/>
          <a:stretch/>
        </p:blipFill>
        <p:spPr>
          <a:xfrm>
            <a:off x="4080510" y="1664653"/>
            <a:ext cx="1577340" cy="6400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E4AD20-E49D-10F1-CDA1-ECC98AD8F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434" y="2815098"/>
            <a:ext cx="2890366" cy="29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0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43B4A-B85C-2342-4ED6-3F3EAC59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23F53-9B2E-3273-27D4-20D3699A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DE9297-6216-AA84-7251-AAB64748D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For the simplest case, </a:t>
            </a:r>
            <a:r>
              <a:rPr lang="en-US" altLang="zh-CN" dirty="0"/>
              <a:t>spatiotemporal LE is defined:</a:t>
            </a:r>
          </a:p>
          <a:p>
            <a:pPr lvl="1"/>
            <a:r>
              <a:rPr lang="en-US" altLang="zh-CN" dirty="0"/>
              <a:t>For all pixels/points in a map, we find similar pairs &lt;k,h&gt;</a:t>
            </a:r>
          </a:p>
          <a:p>
            <a:pPr lvl="1"/>
            <a:r>
              <a:rPr lang="en-US" altLang="zh-CN" dirty="0"/>
              <a:t>And evolve them d steps</a:t>
            </a:r>
          </a:p>
          <a:p>
            <a:pPr lvl="1"/>
            <a:r>
              <a:rPr lang="en-US" altLang="zh-CN" dirty="0"/>
              <a:t>Then check whether the pairs have exponential growth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A41B350-6F28-F64F-2442-5D9A85C6D3E4}"/>
              </a:ext>
            </a:extLst>
          </p:cNvPr>
          <p:cNvGrpSpPr/>
          <p:nvPr/>
        </p:nvGrpSpPr>
        <p:grpSpPr>
          <a:xfrm>
            <a:off x="2282119" y="3926210"/>
            <a:ext cx="6352595" cy="2563270"/>
            <a:chOff x="1194100" y="2406556"/>
            <a:chExt cx="9624691" cy="408631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6158D89-1C4D-54BE-8DE0-73EE1B70C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100" y="2406556"/>
              <a:ext cx="4029168" cy="408631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EFA5682-BC27-2F1F-FD2F-87CC075C5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8084" y="2406556"/>
              <a:ext cx="4100707" cy="408631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43F987-05ED-ADEE-AE01-1F775A01EB4F}"/>
                </a:ext>
              </a:extLst>
            </p:cNvPr>
            <p:cNvSpPr txBox="1"/>
            <p:nvPr/>
          </p:nvSpPr>
          <p:spPr>
            <a:xfrm>
              <a:off x="5114325" y="4171499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→ → → →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81E0A28-09D7-BCD5-4AF3-99E24E769E35}"/>
                </a:ext>
              </a:extLst>
            </p:cNvPr>
            <p:cNvSpPr txBox="1"/>
            <p:nvPr/>
          </p:nvSpPr>
          <p:spPr>
            <a:xfrm>
              <a:off x="5304235" y="3914577"/>
              <a:ext cx="1913389" cy="441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Duration d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AFA12FE-613E-2C8B-6FE8-6EBB3EDC9D26}"/>
                </a:ext>
              </a:extLst>
            </p:cNvPr>
            <p:cNvGrpSpPr/>
            <p:nvPr/>
          </p:nvGrpSpPr>
          <p:grpSpPr>
            <a:xfrm>
              <a:off x="1706252" y="2670813"/>
              <a:ext cx="1751120" cy="1995719"/>
              <a:chOff x="1706252" y="2670813"/>
              <a:chExt cx="1751120" cy="1995719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2827027-5E07-8E7A-9BA7-2FBD1D2A4B92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DFB9359-9E9E-FCC7-CCA0-60B7588F10CA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AC104E4-BC7B-1725-33E2-83B1165BABF2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E3141E-0B87-56E4-88D8-D9434F2611FB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82EDC0E-8BCA-0D7E-FC1E-6281CD93D3D4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2C60387-8A09-8F58-8A75-178CF96CB463}"/>
                </a:ext>
              </a:extLst>
            </p:cNvPr>
            <p:cNvGrpSpPr/>
            <p:nvPr/>
          </p:nvGrpSpPr>
          <p:grpSpPr>
            <a:xfrm>
              <a:off x="7682846" y="2680239"/>
              <a:ext cx="1751120" cy="1995719"/>
              <a:chOff x="1706252" y="2670813"/>
              <a:chExt cx="1751120" cy="1995719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7C27F54-B3DA-FE7D-B202-448229D56CF8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65524CB-9F9F-6C13-DE5C-0A70230AEFC2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439B7A46-5B64-2A90-83BE-5C356A389022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B43787-A3F4-B900-30E9-68FC9AF3B646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C8E4AEF-4D33-E7F2-5C06-F2F11BB2F4E7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B99AE26-ED88-A389-8C00-1FE2A6C874A2}"/>
              </a:ext>
            </a:extLst>
          </p:cNvPr>
          <p:cNvSpPr txBox="1"/>
          <p:nvPr/>
        </p:nvSpPr>
        <p:spPr>
          <a:xfrm>
            <a:off x="2676152" y="64746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At time 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5D8462-DA30-D011-7A0E-6FCA212C9096}"/>
              </a:ext>
            </a:extLst>
          </p:cNvPr>
          <p:cNvSpPr txBox="1"/>
          <p:nvPr/>
        </p:nvSpPr>
        <p:spPr>
          <a:xfrm>
            <a:off x="6385414" y="6492779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At time 0+d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74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99F92-F404-C32E-49F3-E6B4E278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D3E1-65BA-BD1E-7E97-AF049D5DC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new spatiotemporal LE is defined: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sz="1800" dirty="0"/>
              <a:t>s means spatial</a:t>
            </a:r>
          </a:p>
          <a:p>
            <a:pPr lvl="1"/>
            <a:r>
              <a:rPr lang="en-US" altLang="zh-CN" sz="1800" dirty="0"/>
              <a:t>k = every point of 2D map from </a:t>
            </a:r>
            <a:r>
              <a:rPr lang="en-US" altLang="zh-CN" sz="1800" dirty="0" err="1"/>
              <a:t>t_i</a:t>
            </a:r>
            <a:r>
              <a:rPr lang="en-US" altLang="zh-CN" sz="1800" dirty="0"/>
              <a:t> to t_(</a:t>
            </a:r>
            <a:r>
              <a:rPr lang="en-US" altLang="zh-CN" sz="1800" dirty="0" err="1"/>
              <a:t>i+d</a:t>
            </a:r>
            <a:r>
              <a:rPr lang="en-US" altLang="zh-CN" sz="1800" dirty="0"/>
              <a:t>) </a:t>
            </a:r>
          </a:p>
          <a:p>
            <a:pPr lvl="1"/>
            <a:r>
              <a:rPr lang="en-US" altLang="zh-CN" sz="1800" dirty="0"/>
              <a:t>h = neighboring points of k from </a:t>
            </a:r>
            <a:r>
              <a:rPr lang="en-US" altLang="zh-CN" sz="1800" dirty="0" err="1"/>
              <a:t>t_i</a:t>
            </a:r>
            <a:r>
              <a:rPr lang="en-US" altLang="zh-CN" sz="1800" dirty="0"/>
              <a:t> to t_(</a:t>
            </a:r>
            <a:r>
              <a:rPr lang="en-US" altLang="zh-CN" sz="1800" dirty="0" err="1"/>
              <a:t>i+d</a:t>
            </a:r>
            <a:r>
              <a:rPr lang="en-US" altLang="zh-CN" sz="1800" dirty="0"/>
              <a:t>) (neighbor distance &lt; a small value)</a:t>
            </a:r>
          </a:p>
          <a:p>
            <a:pPr lvl="1"/>
            <a:r>
              <a:rPr lang="en-US" altLang="zh-CN" sz="1800" dirty="0"/>
              <a:t>d = embedded dimension</a:t>
            </a:r>
          </a:p>
          <a:p>
            <a:pPr lvl="1"/>
            <a:r>
              <a:rPr lang="en-US" altLang="zh-CN" sz="1800" dirty="0" err="1"/>
              <a:t>N_p</a:t>
            </a:r>
            <a:r>
              <a:rPr lang="en-US" altLang="zh-CN" sz="1800" dirty="0"/>
              <a:t> = number of &lt;k, h&gt; pairs (take average)</a:t>
            </a:r>
          </a:p>
          <a:p>
            <a:pPr lvl="1"/>
            <a:r>
              <a:rPr lang="en-US" altLang="zh-CN" sz="1800" dirty="0"/>
              <a:t>j = type of X variable</a:t>
            </a:r>
          </a:p>
          <a:p>
            <a:pPr lvl="1"/>
            <a:r>
              <a:rPr lang="en-US" altLang="zh-CN" sz="1800" dirty="0" err="1"/>
              <a:t>i</a:t>
            </a:r>
            <a:r>
              <a:rPr lang="en-US" altLang="zh-CN" sz="1800" dirty="0"/>
              <a:t> = time step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89FDD0-7E5C-546F-014A-7F33405D9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30" y="2417491"/>
            <a:ext cx="4319907" cy="8082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4B7240-AEED-7B51-668E-CDC61349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94" y="2462437"/>
            <a:ext cx="4466428" cy="7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DC5CD-874C-D07D-8397-9060F0E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4717C-BEDF-1A1D-77A8-891F69C9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Coupled map lattices (CML) is used to prove this method</a:t>
            </a:r>
          </a:p>
          <a:p>
            <a:r>
              <a:rPr lang="en-US" altLang="zh-CN" dirty="0"/>
              <a:t>Every point in CML is just like logistic map, but also affected by its neighboring (Laplacian):</a:t>
            </a:r>
          </a:p>
          <a:p>
            <a:endParaRPr lang="en-US" altLang="zh-CN" dirty="0"/>
          </a:p>
          <a:p>
            <a:r>
              <a:rPr lang="en-US" altLang="zh-CN" dirty="0"/>
              <a:t>Now, in this 2D lattice map, it runs twice, first time recording one point with long time (200 steps)</a:t>
            </a:r>
          </a:p>
          <a:p>
            <a:r>
              <a:rPr lang="en-US" altLang="zh-CN" dirty="0"/>
              <a:t>Second time recording all points in lattice, with a short time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726674-3A97-FA34-B676-E7158403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19" y="3219421"/>
            <a:ext cx="4020111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96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DC5CD-874C-D07D-8397-9060F0E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4717C-BEDF-1A1D-77A8-891F69C9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 time one point with long time; Second time all points with a short time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37E62D-EAB7-3AA4-52F2-F252DB9986B0}"/>
              </a:ext>
            </a:extLst>
          </p:cNvPr>
          <p:cNvGrpSpPr/>
          <p:nvPr/>
        </p:nvGrpSpPr>
        <p:grpSpPr>
          <a:xfrm>
            <a:off x="1696903" y="2639939"/>
            <a:ext cx="7713797" cy="4186311"/>
            <a:chOff x="1696903" y="2639939"/>
            <a:chExt cx="7713797" cy="41863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9349C4-F9AA-F459-B8DC-3CA952962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710"/>
            <a:stretch/>
          </p:blipFill>
          <p:spPr>
            <a:xfrm>
              <a:off x="1696903" y="2824605"/>
              <a:ext cx="7713797" cy="366827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F63D3F-C6AF-5B6C-D120-B5CD98072C78}"/>
                </a:ext>
              </a:extLst>
            </p:cNvPr>
            <p:cNvSpPr txBox="1"/>
            <p:nvPr/>
          </p:nvSpPr>
          <p:spPr>
            <a:xfrm>
              <a:off x="2667000" y="2639939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First, </a:t>
              </a:r>
              <a:r>
                <a:rPr lang="en-US" altLang="zh-CN" dirty="0">
                  <a:solidFill>
                    <a:srgbClr val="FF0000"/>
                  </a:solidFill>
                </a:rPr>
                <a:t>one point only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342657-4E2C-50D0-3E4E-1DB70EEE88E3}"/>
                </a:ext>
              </a:extLst>
            </p:cNvPr>
            <p:cNvSpPr txBox="1"/>
            <p:nvPr/>
          </p:nvSpPr>
          <p:spPr>
            <a:xfrm>
              <a:off x="6696422" y="2639939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Second, </a:t>
              </a:r>
              <a:r>
                <a:rPr lang="en-US" altLang="zh-CN" dirty="0">
                  <a:solidFill>
                    <a:srgbClr val="FF0000"/>
                  </a:solidFill>
                </a:rPr>
                <a:t>all points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5845A3F7-1A48-2834-6267-BA49D2A33386}"/>
                </a:ext>
              </a:extLst>
            </p:cNvPr>
            <p:cNvCxnSpPr/>
            <p:nvPr/>
          </p:nvCxnSpPr>
          <p:spPr>
            <a:xfrm>
              <a:off x="4010025" y="6176963"/>
              <a:ext cx="323850" cy="315912"/>
            </a:xfrm>
            <a:prstGeom prst="straightConnector1">
              <a:avLst/>
            </a:prstGeom>
            <a:ln w="38100">
              <a:solidFill>
                <a:srgbClr val="FF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905FC8-1B7C-6A67-EA0F-14AB2DC8B91A}"/>
                </a:ext>
              </a:extLst>
            </p:cNvPr>
            <p:cNvSpPr txBox="1"/>
            <p:nvPr/>
          </p:nvSpPr>
          <p:spPr>
            <a:xfrm>
              <a:off x="3750221" y="6449497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 = [0,200]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30FAF6A-F81D-2863-EC0E-AF4FFE174C96}"/>
                </a:ext>
              </a:extLst>
            </p:cNvPr>
            <p:cNvCxnSpPr/>
            <p:nvPr/>
          </p:nvCxnSpPr>
          <p:spPr>
            <a:xfrm>
              <a:off x="7753350" y="6203434"/>
              <a:ext cx="323850" cy="315912"/>
            </a:xfrm>
            <a:prstGeom prst="straightConnector1">
              <a:avLst/>
            </a:prstGeom>
            <a:ln w="38100">
              <a:solidFill>
                <a:srgbClr val="FF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5A72E5C-27D6-7BE6-750F-4313419DDE30}"/>
                </a:ext>
              </a:extLst>
            </p:cNvPr>
            <p:cNvSpPr txBox="1"/>
            <p:nvPr/>
          </p:nvSpPr>
          <p:spPr>
            <a:xfrm>
              <a:off x="7493546" y="6456918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 = [0,10]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34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66129-861E-6556-1926-6FB86523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of the talk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0896D-CD89-040E-46C5-32CC2A9E5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What is Chaos?</a:t>
            </a:r>
          </a:p>
          <a:p>
            <a:pPr lvl="1"/>
            <a:r>
              <a:rPr lang="en-US" altLang="zh-CN" dirty="0"/>
              <a:t>Logistic Map</a:t>
            </a:r>
          </a:p>
          <a:p>
            <a:pPr lvl="1"/>
            <a:r>
              <a:rPr lang="en-US" altLang="zh-CN" dirty="0"/>
              <a:t>Cardiac system</a:t>
            </a:r>
          </a:p>
          <a:p>
            <a:r>
              <a:rPr lang="en-US" altLang="zh-CN" dirty="0"/>
              <a:t>2. Lyapunov exponent</a:t>
            </a:r>
          </a:p>
          <a:p>
            <a:r>
              <a:rPr lang="en-US" altLang="zh-CN" dirty="0"/>
              <a:t>3. How do we get Lyapunov exp</a:t>
            </a:r>
          </a:p>
          <a:p>
            <a:r>
              <a:rPr lang="en-US" altLang="zh-CN" dirty="0"/>
              <a:t>4. Results from two methods</a:t>
            </a:r>
          </a:p>
          <a:p>
            <a:r>
              <a:rPr lang="en-US" altLang="zh-CN" dirty="0"/>
              <a:t>5. Future work</a:t>
            </a:r>
          </a:p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23389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DC5CD-874C-D07D-8397-9060F0E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4717C-BEDF-1A1D-77A8-891F69C9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Now we see that they are very similar.</a:t>
            </a:r>
          </a:p>
          <a:p>
            <a:r>
              <a:rPr lang="en-US" altLang="zh-CN" dirty="0"/>
              <a:t>The lack of </a:t>
            </a:r>
            <a:r>
              <a:rPr lang="en-US" altLang="zh-CN" dirty="0">
                <a:solidFill>
                  <a:srgbClr val="FF0000"/>
                </a:solidFill>
              </a:rPr>
              <a:t>temporal</a:t>
            </a:r>
            <a:r>
              <a:rPr lang="en-US" altLang="zh-CN" dirty="0"/>
              <a:t> information is </a:t>
            </a:r>
            <a:r>
              <a:rPr lang="en-US" altLang="zh-CN" dirty="0">
                <a:solidFill>
                  <a:srgbClr val="FF0000"/>
                </a:solidFill>
              </a:rPr>
              <a:t>compensated</a:t>
            </a:r>
            <a:r>
              <a:rPr lang="en-US" altLang="zh-CN" dirty="0"/>
              <a:t> by the </a:t>
            </a:r>
            <a:r>
              <a:rPr lang="en-US" altLang="zh-CN" dirty="0">
                <a:solidFill>
                  <a:srgbClr val="FF0000"/>
                </a:solidFill>
              </a:rPr>
              <a:t>spatial</a:t>
            </a:r>
            <a:r>
              <a:rPr lang="en-US" altLang="zh-CN" dirty="0"/>
              <a:t> information</a:t>
            </a:r>
          </a:p>
          <a:p>
            <a:endParaRPr lang="en-US" altLang="zh-CN" dirty="0"/>
          </a:p>
          <a:p>
            <a:r>
              <a:rPr lang="en-US" altLang="zh-CN" dirty="0"/>
              <a:t>It works in Logistic map.</a:t>
            </a:r>
          </a:p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F2C5070-26DC-B504-AF96-F84805A955C1}"/>
              </a:ext>
            </a:extLst>
          </p:cNvPr>
          <p:cNvGrpSpPr/>
          <p:nvPr/>
        </p:nvGrpSpPr>
        <p:grpSpPr>
          <a:xfrm>
            <a:off x="5173528" y="3000375"/>
            <a:ext cx="6894647" cy="3787775"/>
            <a:chOff x="1696903" y="2639939"/>
            <a:chExt cx="7713797" cy="418631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640FCB8-ECFA-0DD1-2F65-82AF2DD6D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710"/>
            <a:stretch/>
          </p:blipFill>
          <p:spPr>
            <a:xfrm>
              <a:off x="1696903" y="2824605"/>
              <a:ext cx="7713797" cy="366827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86BEDB5-495C-BCE9-DBC3-3482A844F6F3}"/>
                </a:ext>
              </a:extLst>
            </p:cNvPr>
            <p:cNvSpPr txBox="1"/>
            <p:nvPr/>
          </p:nvSpPr>
          <p:spPr>
            <a:xfrm>
              <a:off x="2667000" y="2639939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First, </a:t>
              </a:r>
              <a:r>
                <a:rPr lang="en-US" altLang="zh-CN" dirty="0">
                  <a:solidFill>
                    <a:srgbClr val="FF0000"/>
                  </a:solidFill>
                </a:rPr>
                <a:t>one point only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031F1D-A543-02BB-6731-2B4BE36DCA5B}"/>
                </a:ext>
              </a:extLst>
            </p:cNvPr>
            <p:cNvSpPr txBox="1"/>
            <p:nvPr/>
          </p:nvSpPr>
          <p:spPr>
            <a:xfrm>
              <a:off x="6696422" y="2639939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Second, </a:t>
              </a:r>
              <a:r>
                <a:rPr lang="en-US" altLang="zh-CN" dirty="0">
                  <a:solidFill>
                    <a:srgbClr val="FF0000"/>
                  </a:solidFill>
                </a:rPr>
                <a:t>all points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6494099-6749-4B76-7ACD-3DFC20D3D07D}"/>
                </a:ext>
              </a:extLst>
            </p:cNvPr>
            <p:cNvCxnSpPr/>
            <p:nvPr/>
          </p:nvCxnSpPr>
          <p:spPr>
            <a:xfrm>
              <a:off x="4010025" y="6176963"/>
              <a:ext cx="323850" cy="315912"/>
            </a:xfrm>
            <a:prstGeom prst="straightConnector1">
              <a:avLst/>
            </a:prstGeom>
            <a:ln w="38100">
              <a:solidFill>
                <a:srgbClr val="FF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02EF577-316D-F260-868C-B6445A2B60B6}"/>
                </a:ext>
              </a:extLst>
            </p:cNvPr>
            <p:cNvSpPr txBox="1"/>
            <p:nvPr/>
          </p:nvSpPr>
          <p:spPr>
            <a:xfrm>
              <a:off x="3750221" y="6449497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 = [0,200]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0734126-15E9-525D-4574-0502B3A58604}"/>
                </a:ext>
              </a:extLst>
            </p:cNvPr>
            <p:cNvCxnSpPr/>
            <p:nvPr/>
          </p:nvCxnSpPr>
          <p:spPr>
            <a:xfrm>
              <a:off x="7753350" y="6203434"/>
              <a:ext cx="323850" cy="315912"/>
            </a:xfrm>
            <a:prstGeom prst="straightConnector1">
              <a:avLst/>
            </a:prstGeom>
            <a:ln w="38100">
              <a:solidFill>
                <a:srgbClr val="FF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947FB92-3853-EBEC-4D2F-81F6C3FCE8CD}"/>
                </a:ext>
              </a:extLst>
            </p:cNvPr>
            <p:cNvSpPr txBox="1"/>
            <p:nvPr/>
          </p:nvSpPr>
          <p:spPr>
            <a:xfrm>
              <a:off x="7493546" y="6456918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 = [0,10]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1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E9641-F680-95A4-8E5D-EA3B1C1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8A21-199C-FAD3-1A31-AD26F068D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63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We can regard chaos/arrythmias in cardiac system as an inability for heart cells to restore their normal states.</a:t>
            </a:r>
          </a:p>
          <a:p>
            <a:r>
              <a:rPr lang="en-US" altLang="zh-CN" sz="2000" dirty="0"/>
              <a:t>For example, a smaller/irregular beat is formed by pacing too fast so that cells cannot restore itself</a:t>
            </a:r>
          </a:p>
          <a:p>
            <a:r>
              <a:rPr lang="en-US" altLang="zh-CN" sz="2000" dirty="0"/>
              <a:t>Tau_d controls the magnitude of Na current</a:t>
            </a:r>
          </a:p>
          <a:p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E9D25-2001-1D43-5C51-DB977992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837" y="1276034"/>
            <a:ext cx="3235243" cy="310896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3B98315-3177-41A8-4C2F-696EA1026E0C}"/>
              </a:ext>
            </a:extLst>
          </p:cNvPr>
          <p:cNvCxnSpPr>
            <a:cxnSpLocks/>
          </p:cNvCxnSpPr>
          <p:nvPr/>
        </p:nvCxnSpPr>
        <p:spPr>
          <a:xfrm flipV="1">
            <a:off x="4794250" y="2267157"/>
            <a:ext cx="5981700" cy="517636"/>
          </a:xfrm>
          <a:prstGeom prst="straightConnector1">
            <a:avLst/>
          </a:prstGeom>
          <a:ln w="38100">
            <a:solidFill>
              <a:srgbClr val="FF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F607F0B-B40C-79F6-454F-1CC0C573D239}"/>
              </a:ext>
            </a:extLst>
          </p:cNvPr>
          <p:cNvGrpSpPr/>
          <p:nvPr/>
        </p:nvGrpSpPr>
        <p:grpSpPr>
          <a:xfrm>
            <a:off x="503783" y="4384994"/>
            <a:ext cx="6257081" cy="1745168"/>
            <a:chOff x="838200" y="3795884"/>
            <a:chExt cx="7346428" cy="218211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1E5E952-58FE-E693-940D-0FA1D50AA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163340"/>
              <a:ext cx="7346428" cy="1814656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13BB9DE3-6BCA-66A2-97FC-1E750B8CA043}"/>
                </a:ext>
              </a:extLst>
            </p:cNvPr>
            <p:cNvCxnSpPr/>
            <p:nvPr/>
          </p:nvCxnSpPr>
          <p:spPr>
            <a:xfrm flipV="1">
              <a:off x="3530278" y="40284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B51FB7-8E10-CBDE-EC96-98A5E0DD6712}"/>
                </a:ext>
              </a:extLst>
            </p:cNvPr>
            <p:cNvSpPr txBox="1"/>
            <p:nvPr/>
          </p:nvSpPr>
          <p:spPr>
            <a:xfrm>
              <a:off x="3764847" y="379588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Na+ current</a:t>
              </a:r>
              <a:endParaRPr lang="zh-CN" altLang="en-US" sz="1400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D732D725-A040-4B60-4791-A76469036F55}"/>
                </a:ext>
              </a:extLst>
            </p:cNvPr>
            <p:cNvCxnSpPr/>
            <p:nvPr/>
          </p:nvCxnSpPr>
          <p:spPr>
            <a:xfrm flipV="1">
              <a:off x="4812746" y="40430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A4B9CBE-97D1-098B-4CA1-A78EB8123C87}"/>
                </a:ext>
              </a:extLst>
            </p:cNvPr>
            <p:cNvSpPr txBox="1"/>
            <p:nvPr/>
          </p:nvSpPr>
          <p:spPr>
            <a:xfrm>
              <a:off x="5047315" y="381048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K+ current</a:t>
              </a:r>
              <a:endParaRPr lang="zh-CN" altLang="en-US" sz="1400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60EB5B9-7D52-1620-5D07-DA46EEAB3984}"/>
                </a:ext>
              </a:extLst>
            </p:cNvPr>
            <p:cNvCxnSpPr/>
            <p:nvPr/>
          </p:nvCxnSpPr>
          <p:spPr>
            <a:xfrm flipV="1">
              <a:off x="5956517" y="4033406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3DD5257-B2B5-A7D9-B925-E147F938888C}"/>
                </a:ext>
              </a:extLst>
            </p:cNvPr>
            <p:cNvSpPr txBox="1"/>
            <p:nvPr/>
          </p:nvSpPr>
          <p:spPr>
            <a:xfrm>
              <a:off x="6191086" y="3800887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Ca+ current</a:t>
              </a:r>
              <a:endParaRPr lang="zh-CN" altLang="en-US" sz="1400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D007452-9A4A-66A9-0A57-0E38E646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83" y="4384994"/>
            <a:ext cx="4609816" cy="17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5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CF977-48DB-850F-903D-F5F5CED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839D79-4E0C-60BE-F2BA-14421994A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select </a:t>
            </a:r>
            <a:r>
              <a:rPr lang="en-US" altLang="zh-CN" dirty="0" err="1"/>
              <a:t>tau_d</a:t>
            </a:r>
            <a:r>
              <a:rPr lang="en-US" altLang="zh-CN" dirty="0"/>
              <a:t> = [0.395 – 0.42] which is the region for Persistent Fibrillation: heart beats in an irregular pattern and often beats faster than usual. It cannot get back to its regular rhythm on its own</a:t>
            </a:r>
            <a:endParaRPr lang="zh-CN" altLang="en-US" dirty="0"/>
          </a:p>
        </p:txBody>
      </p:sp>
      <p:pic>
        <p:nvPicPr>
          <p:cNvPr id="5" name="图片 4" descr="电脑萤幕&#10;&#10;描述已自动生成">
            <a:extLst>
              <a:ext uri="{FF2B5EF4-FFF2-40B4-BE49-F238E27FC236}">
                <a16:creationId xmlns:a16="http://schemas.microsoft.com/office/drawing/2014/main" id="{B5062A31-3333-3764-A413-4B5A0AA95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5" y="3524250"/>
            <a:ext cx="4057650" cy="2286000"/>
          </a:xfrm>
          <a:prstGeom prst="rect">
            <a:avLst/>
          </a:prstGeom>
        </p:spPr>
      </p:pic>
      <p:pic>
        <p:nvPicPr>
          <p:cNvPr id="7" name="图片 6" descr="电脑萤幕&#10;&#10;描述已自动生成">
            <a:extLst>
              <a:ext uri="{FF2B5EF4-FFF2-40B4-BE49-F238E27FC236}">
                <a16:creationId xmlns:a16="http://schemas.microsoft.com/office/drawing/2014/main" id="{EA247CFF-DBED-88E8-534F-58BAAA980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3524250"/>
            <a:ext cx="4057650" cy="228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89D46F-453F-7A95-7DD0-EDAED22E1D96}"/>
              </a:ext>
            </a:extLst>
          </p:cNvPr>
          <p:cNvSpPr txBox="1"/>
          <p:nvPr/>
        </p:nvSpPr>
        <p:spPr>
          <a:xfrm>
            <a:off x="7397750" y="594256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Persistent Fibrillation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2B6B3B-EE73-7ADB-DE38-EE19808E8DAB}"/>
              </a:ext>
            </a:extLst>
          </p:cNvPr>
          <p:cNvSpPr txBox="1"/>
          <p:nvPr/>
        </p:nvSpPr>
        <p:spPr>
          <a:xfrm>
            <a:off x="1821652" y="5942568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Fibrillation </a:t>
            </a:r>
            <a:r>
              <a:rPr lang="zh-CN" altLang="en-US" dirty="0"/>
              <a:t>→</a:t>
            </a:r>
            <a:r>
              <a:rPr lang="en-US" altLang="zh-CN" dirty="0"/>
              <a:t> regular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24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C04C9-413F-1888-DEB6-633DE67D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</a:t>
            </a:r>
            <a:endParaRPr lang="zh-CN" altLang="en-US" dirty="0"/>
          </a:p>
        </p:txBody>
      </p:sp>
      <p:pic>
        <p:nvPicPr>
          <p:cNvPr id="11" name="内容占位符 10" descr="徽标&#10;&#10;描述已自动生成">
            <a:extLst>
              <a:ext uri="{FF2B5EF4-FFF2-40B4-BE49-F238E27FC236}">
                <a16:creationId xmlns:a16="http://schemas.microsoft.com/office/drawing/2014/main" id="{E09BE556-153A-0000-CE5A-A4CBAD833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5" y="2286000"/>
            <a:ext cx="4057650" cy="2286000"/>
          </a:xfrm>
        </p:spPr>
      </p:pic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4AB94891-48A0-7A67-9563-907E40D77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225" y="2343944"/>
            <a:ext cx="4057650" cy="228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88ED57F-63FB-B255-8245-4FE3D4359AF1}"/>
              </a:ext>
            </a:extLst>
          </p:cNvPr>
          <p:cNvSpPr txBox="1"/>
          <p:nvPr/>
        </p:nvSpPr>
        <p:spPr>
          <a:xfrm>
            <a:off x="7766495" y="4690030"/>
            <a:ext cx="152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0.407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C5B34B-4770-4D75-0FA7-18859FAE1E20}"/>
              </a:ext>
            </a:extLst>
          </p:cNvPr>
          <p:cNvSpPr txBox="1"/>
          <p:nvPr/>
        </p:nvSpPr>
        <p:spPr>
          <a:xfrm>
            <a:off x="2737853" y="4633674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0.42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2C738-BF84-FAD1-F26C-600DAB1929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1" y="4962521"/>
            <a:ext cx="3810000" cy="2197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044CA2-7A00-E608-32C6-FEDDAD066FC0}"/>
              </a:ext>
            </a:extLst>
          </p:cNvPr>
          <p:cNvSpPr/>
          <p:nvPr/>
        </p:nvSpPr>
        <p:spPr>
          <a:xfrm>
            <a:off x="797560" y="4690030"/>
            <a:ext cx="2143760" cy="219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CD612-547F-A583-7F21-0FCAE5693B78}"/>
              </a:ext>
            </a:extLst>
          </p:cNvPr>
          <p:cNvSpPr txBox="1"/>
          <p:nvPr/>
        </p:nvSpPr>
        <p:spPr>
          <a:xfrm>
            <a:off x="1887138" y="1857653"/>
            <a:ext cx="31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spiral wave = Tachycardia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A7104-25BE-2EC6-4181-6E780C3076AA}"/>
              </a:ext>
            </a:extLst>
          </p:cNvPr>
          <p:cNvSpPr txBox="1"/>
          <p:nvPr/>
        </p:nvSpPr>
        <p:spPr>
          <a:xfrm>
            <a:off x="6973488" y="1857653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Muliple</a:t>
            </a:r>
            <a:r>
              <a:rPr lang="en-US" dirty="0"/>
              <a:t> spiral waves = fibrillation</a:t>
            </a:r>
          </a:p>
        </p:txBody>
      </p:sp>
    </p:spTree>
    <p:extLst>
      <p:ext uri="{BB962C8B-B14F-4D97-AF65-F5344CB8AC3E}">
        <p14:creationId xmlns:p14="http://schemas.microsoft.com/office/powerpoint/2010/main" val="229070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5D85-02F6-653D-A11D-F311931C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ACEAA-91A3-E391-A4D9-EB96A654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 (temporal)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3DEF3BA-6206-801A-B4D7-19364E5F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07" y="1723801"/>
            <a:ext cx="4191585" cy="21338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CBED710-DF7D-71C1-923E-AB5A0A7E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70" y="1723801"/>
            <a:ext cx="3429479" cy="21338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2BEA6CF-FD9E-B234-7FBD-DEC0DA673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0" y="4178299"/>
            <a:ext cx="3336605" cy="24894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BA866A2-686B-9DC2-D1A6-45885AB9E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827" y="1368211"/>
            <a:ext cx="2590609" cy="2489488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5112E9D-5467-A308-6F99-49DD0CB2D853}"/>
              </a:ext>
            </a:extLst>
          </p:cNvPr>
          <p:cNvCxnSpPr/>
          <p:nvPr/>
        </p:nvCxnSpPr>
        <p:spPr>
          <a:xfrm>
            <a:off x="9232900" y="2946400"/>
            <a:ext cx="4635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AED9E2A-F587-D370-4309-C3501CFC779E}"/>
              </a:ext>
            </a:extLst>
          </p:cNvPr>
          <p:cNvSpPr txBox="1"/>
          <p:nvPr/>
        </p:nvSpPr>
        <p:spPr>
          <a:xfrm>
            <a:off x="9232900" y="298655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APD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BC70CFE-A8C0-5360-A4DC-063185CD64EE}"/>
              </a:ext>
            </a:extLst>
          </p:cNvPr>
          <p:cNvSpPr txBox="1"/>
          <p:nvPr/>
        </p:nvSpPr>
        <p:spPr>
          <a:xfrm>
            <a:off x="0" y="51181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from slopes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506A3B5-8EB4-7B84-865A-B862B04D5807}"/>
              </a:ext>
            </a:extLst>
          </p:cNvPr>
          <p:cNvCxnSpPr>
            <a:cxnSpLocks/>
          </p:cNvCxnSpPr>
          <p:nvPr/>
        </p:nvCxnSpPr>
        <p:spPr>
          <a:xfrm flipV="1">
            <a:off x="1949450" y="5302766"/>
            <a:ext cx="825500" cy="74152"/>
          </a:xfrm>
          <a:prstGeom prst="straightConnector1">
            <a:avLst/>
          </a:prstGeom>
          <a:ln w="38100">
            <a:solidFill>
              <a:srgbClr val="FF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10" descr="徽标&#10;&#10;描述已自动生成">
            <a:extLst>
              <a:ext uri="{FF2B5EF4-FFF2-40B4-BE49-F238E27FC236}">
                <a16:creationId xmlns:a16="http://schemas.microsoft.com/office/drawing/2014/main" id="{E3F54A2C-F14E-7B36-B8AC-292D9F111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1" r="20343"/>
          <a:stretch/>
        </p:blipFill>
        <p:spPr>
          <a:xfrm>
            <a:off x="7316318" y="4456387"/>
            <a:ext cx="1365965" cy="1309523"/>
          </a:xfrm>
        </p:spPr>
      </p:pic>
      <p:pic>
        <p:nvPicPr>
          <p:cNvPr id="8" name="图片 7" descr="卡通人物&#10;&#10;中度可信度描述已自动生成">
            <a:extLst>
              <a:ext uri="{FF2B5EF4-FFF2-40B4-BE49-F238E27FC236}">
                <a16:creationId xmlns:a16="http://schemas.microsoft.com/office/drawing/2014/main" id="{28593021-02A6-778F-C2E5-FDB55B6342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1" r="20533"/>
          <a:stretch/>
        </p:blipFill>
        <p:spPr>
          <a:xfrm>
            <a:off x="8871866" y="4456387"/>
            <a:ext cx="1370684" cy="13140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9D1744-D1F4-F592-271F-15B133C8B06D}"/>
              </a:ext>
            </a:extLst>
          </p:cNvPr>
          <p:cNvSpPr txBox="1"/>
          <p:nvPr/>
        </p:nvSpPr>
        <p:spPr>
          <a:xfrm>
            <a:off x="8801022" y="5765910"/>
            <a:ext cx="152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0.407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ABAE98-5C5C-6BEE-FDAD-79C394C022EF}"/>
              </a:ext>
            </a:extLst>
          </p:cNvPr>
          <p:cNvSpPr txBox="1"/>
          <p:nvPr/>
        </p:nvSpPr>
        <p:spPr>
          <a:xfrm>
            <a:off x="7274590" y="5765910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407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0C0BB-0262-9560-F676-D4857668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7472A-EA16-8EAF-86F3-3AEA7205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 (temporal)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41C5F7-8B00-5C63-A888-A38D5A85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07" y="1723801"/>
            <a:ext cx="4191585" cy="21338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3E240E6-1F2B-3B41-E26B-9887AE3E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70" y="1723801"/>
            <a:ext cx="3429479" cy="21338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72EAFF8-29D4-E080-24E6-D88166510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827" y="1368211"/>
            <a:ext cx="2590609" cy="2489488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71FF58A-4CC1-0F56-B3A7-04A5C4801F7B}"/>
              </a:ext>
            </a:extLst>
          </p:cNvPr>
          <p:cNvCxnSpPr/>
          <p:nvPr/>
        </p:nvCxnSpPr>
        <p:spPr>
          <a:xfrm>
            <a:off x="9232900" y="2946400"/>
            <a:ext cx="4635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DE45D0F-04BB-EB77-59E3-35B0393499F2}"/>
              </a:ext>
            </a:extLst>
          </p:cNvPr>
          <p:cNvSpPr txBox="1"/>
          <p:nvPr/>
        </p:nvSpPr>
        <p:spPr>
          <a:xfrm>
            <a:off x="9232900" y="298655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APD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65CCC5C-4747-8117-197F-0D4732475188}"/>
              </a:ext>
            </a:extLst>
          </p:cNvPr>
          <p:cNvSpPr txBox="1"/>
          <p:nvPr/>
        </p:nvSpPr>
        <p:spPr>
          <a:xfrm>
            <a:off x="8175625" y="4242264"/>
            <a:ext cx="4171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/>
              <a:t>λ &gt; 0: chaotic system</a:t>
            </a:r>
          </a:p>
          <a:p>
            <a:pPr lvl="1"/>
            <a:r>
              <a:rPr lang="en-US" altLang="zh-CN" sz="1800" dirty="0"/>
              <a:t>λ = 0: periodic</a:t>
            </a:r>
          </a:p>
          <a:p>
            <a:pPr lvl="1"/>
            <a:r>
              <a:rPr lang="en-US" altLang="zh-CN" sz="1800" dirty="0"/>
              <a:t>λ &lt; 0: stable (convergent to fix point)</a:t>
            </a: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D98F2C61-6DC8-E577-7386-C5384D4E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807" y="4071129"/>
            <a:ext cx="7226300" cy="2319264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For tau_d &lt; 0.395, tau_d &gt; 0.42, no Persistent fibrillation </a:t>
            </a:r>
            <a:r>
              <a:rPr lang="zh-CN" altLang="en-US" sz="1400" dirty="0"/>
              <a:t>→ </a:t>
            </a:r>
            <a:r>
              <a:rPr lang="en-US" altLang="zh-CN" sz="1400" dirty="0"/>
              <a:t>stable, and λ = -</a:t>
            </a:r>
            <a:r>
              <a:rPr lang="zh-CN" altLang="en-US" sz="1400" dirty="0"/>
              <a:t>∞</a:t>
            </a:r>
            <a:endParaRPr lang="en-US" altLang="zh-CN" sz="1400" dirty="0"/>
          </a:p>
          <a:p>
            <a:r>
              <a:rPr lang="en-US" altLang="zh-CN" sz="1400" dirty="0"/>
              <a:t>For tau_d &gt; 0.41 </a:t>
            </a:r>
            <a:r>
              <a:rPr lang="zh-CN" altLang="en-US" sz="1400" dirty="0"/>
              <a:t>→ </a:t>
            </a:r>
            <a:r>
              <a:rPr lang="en-US" altLang="zh-CN" sz="1400" dirty="0"/>
              <a:t>periodic</a:t>
            </a:r>
          </a:p>
          <a:p>
            <a:r>
              <a:rPr lang="en-US" altLang="zh-CN" sz="1400" dirty="0"/>
              <a:t>For 0.395&lt; tau_d &lt; 0.41 </a:t>
            </a:r>
            <a:r>
              <a:rPr lang="zh-CN" altLang="en-US" sz="1400" dirty="0"/>
              <a:t>→ </a:t>
            </a:r>
            <a:r>
              <a:rPr lang="en-US" altLang="zh-CN" sz="1400" dirty="0"/>
              <a:t>chaotic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lyp</a:t>
            </a:r>
            <a:r>
              <a:rPr lang="en-US" altLang="zh-CN" sz="1400" dirty="0"/>
              <a:t>(APD)</a:t>
            </a:r>
            <a:r>
              <a:rPr lang="zh-CN" altLang="en-US" sz="1400" dirty="0"/>
              <a:t> </a:t>
            </a:r>
            <a:r>
              <a:rPr lang="en-US" altLang="zh-CN" sz="1400" dirty="0"/>
              <a:t>&lt; </a:t>
            </a:r>
            <a:r>
              <a:rPr lang="en-US" altLang="zh-CN" sz="1400" dirty="0" err="1"/>
              <a:t>lyp</a:t>
            </a:r>
            <a:r>
              <a:rPr lang="en-US" altLang="zh-CN" sz="1400" dirty="0"/>
              <a:t>(V):</a:t>
            </a:r>
          </a:p>
          <a:p>
            <a:pPr lvl="1"/>
            <a:r>
              <a:rPr lang="en-US" altLang="zh-CN" sz="1000" dirty="0"/>
              <a:t>APD only considers duration between activated voltage</a:t>
            </a:r>
          </a:p>
          <a:p>
            <a:pPr lvl="1"/>
            <a:r>
              <a:rPr lang="en-US" altLang="zh-CN" sz="1000" dirty="0"/>
              <a:t>Two different beats might have same APD</a:t>
            </a:r>
          </a:p>
          <a:p>
            <a:pPr lvl="1"/>
            <a:r>
              <a:rPr lang="en-US" altLang="zh-CN" sz="1000" dirty="0"/>
              <a:t>So APD lose some information for chaos</a:t>
            </a:r>
            <a:endParaRPr lang="zh-CN" altLang="en-US" sz="14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F43F1E-2E60-B04E-8711-3BFCB81FC123}"/>
              </a:ext>
            </a:extLst>
          </p:cNvPr>
          <p:cNvGrpSpPr/>
          <p:nvPr/>
        </p:nvGrpSpPr>
        <p:grpSpPr>
          <a:xfrm>
            <a:off x="7394574" y="5326842"/>
            <a:ext cx="4603751" cy="1341459"/>
            <a:chOff x="726440" y="2922977"/>
            <a:chExt cx="9242742" cy="3315163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A30B0EB-71AA-4928-A0F9-C2728E775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440" y="2929429"/>
              <a:ext cx="4544059" cy="3172268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FCBF8A1-18C2-A9E1-F106-80472706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597" y="2922977"/>
              <a:ext cx="4553585" cy="3315163"/>
            </a:xfrm>
            <a:prstGeom prst="rect">
              <a:avLst/>
            </a:prstGeom>
          </p:spPr>
        </p:pic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6AE98EE-95BC-8C53-6496-6F473D0C2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180" y="4858932"/>
            <a:ext cx="1791722" cy="16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3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B3365-C746-59BC-914B-5EA37D9A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 (spatial)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0DFB3-08F8-FFB1-BE89-FF3E74CEB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0663"/>
            <a:ext cx="10515600" cy="220791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This method only applies to APD, since Voltage requires long time series input to reflect chaos</a:t>
            </a:r>
          </a:p>
          <a:p>
            <a:endParaRPr lang="en-US" altLang="zh-CN" sz="2000" dirty="0"/>
          </a:p>
          <a:p>
            <a:r>
              <a:rPr lang="en-US" altLang="zh-CN" sz="2000" dirty="0"/>
              <a:t>For spatial one, it is more sensitive to chaos (its period LE is much smaller)</a:t>
            </a:r>
          </a:p>
          <a:p>
            <a:r>
              <a:rPr lang="en-US" altLang="zh-CN" sz="2000" dirty="0"/>
              <a:t>Both methods can distinguish between chaotic and periodic.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234A41-3045-6A71-890F-27F1F427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87" y="1817239"/>
            <a:ext cx="3591426" cy="2143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F8B15D-409A-5D81-B314-839532A6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28" y="2167087"/>
            <a:ext cx="2744401" cy="1397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4E39E1-6A5A-1486-DEE9-0336F763F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44" y="2167087"/>
            <a:ext cx="2206569" cy="13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5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B144E-E1E2-2EBF-6A51-BAD157D1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 (spatial)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E16991-225D-F7A6-ECAD-245AB9E21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7756" y="2071530"/>
            <a:ext cx="2487996" cy="193606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9C460-682D-2412-1BA4-8C67C7D4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64" y="2062613"/>
            <a:ext cx="2546916" cy="19386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E3B4A2-20D4-1813-5C0F-BAFA10D3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044" y="2038986"/>
            <a:ext cx="2556348" cy="20291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B35C8F-5457-6D8E-7FD8-610D571B5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764" y="4337613"/>
            <a:ext cx="2546916" cy="19809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8C6B10-67C9-6D9F-A2D0-3C815A72D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469" y="4302894"/>
            <a:ext cx="2649923" cy="20503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1968B4-D895-AE00-053F-D3FAC7055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386" y="4419631"/>
            <a:ext cx="2887913" cy="17235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8E55EA2-D0D3-5A74-1B54-F074777E6F51}"/>
              </a:ext>
            </a:extLst>
          </p:cNvPr>
          <p:cNvSpPr txBox="1"/>
          <p:nvPr/>
        </p:nvSpPr>
        <p:spPr>
          <a:xfrm>
            <a:off x="4687473" y="166965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Recurrence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52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0FB60-6C32-9DE4-A026-582BF4C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620C2-0F87-67E1-2271-7BF84765A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Both temporal and spatial methods can be used on determining heart chaos.</a:t>
            </a:r>
          </a:p>
          <a:p>
            <a:r>
              <a:rPr lang="en-US" altLang="zh-CN" dirty="0"/>
              <a:t>Spatial method (APD) is </a:t>
            </a:r>
            <a:r>
              <a:rPr lang="en-US" altLang="zh-CN" sz="2800" dirty="0"/>
              <a:t>more sensitive to chaos</a:t>
            </a:r>
          </a:p>
          <a:p>
            <a:r>
              <a:rPr lang="en-US" altLang="zh-CN" dirty="0"/>
              <a:t>Temporal method (APD) will lose some chaotic information but still work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376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779FE-2E30-C09F-9EF4-25361E6B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D98D6-CC48-FF33-7FAF-6410BEA25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the future, more parameters can be considered</a:t>
            </a:r>
          </a:p>
          <a:p>
            <a:r>
              <a:rPr lang="en-US" altLang="zh-CN" dirty="0"/>
              <a:t>In the experiment, we could apply spatial LE on finding abnormal heart region.</a:t>
            </a:r>
          </a:p>
          <a:p>
            <a:pPr lvl="1"/>
            <a:r>
              <a:rPr lang="en-US" altLang="zh-CN" dirty="0"/>
              <a:t>Like what ECG does, abnormal heart region will show spatially local chaos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58C064-4826-8BD5-E117-1D319C3D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11" y="4001294"/>
            <a:ext cx="3366670" cy="25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2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9E679-614A-A978-C221-72D86B55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Balls bouncing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9B01D-07F1-AAB7-29E9-2E9263F6D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Chaos, in this talk, I will address it as Butterfly effect.</a:t>
            </a:r>
          </a:p>
          <a:p>
            <a:r>
              <a:rPr lang="en-US" altLang="zh-CN" dirty="0"/>
              <a:t>A tiny initial change can result big difference</a:t>
            </a:r>
          </a:p>
          <a:p>
            <a:endParaRPr lang="en-US" altLang="zh-CN" dirty="0"/>
          </a:p>
          <a:p>
            <a:r>
              <a:rPr lang="en-US" altLang="zh-CN" dirty="0"/>
              <a:t>Demo of chaos</a:t>
            </a:r>
          </a:p>
          <a:p>
            <a:r>
              <a:rPr lang="en-US" altLang="zh-CN" dirty="0"/>
              <a:t>Balls bouncing: </a:t>
            </a:r>
            <a:r>
              <a:rPr lang="en-US" altLang="zh-CN" sz="1400" dirty="0">
                <a:hlinkClick r:id="rId2"/>
              </a:rPr>
              <a:t>https://xiaodongan.cn/bouncing_cirlce_final_verlet.html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B8993D-934E-7D37-96B6-0A4AEFC9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11" y="3693795"/>
            <a:ext cx="3503929" cy="26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5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F710F-8132-8823-986E-35513EB4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EED03-F113-4A24-68DC-D1499F82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Population growth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7EE99-4E17-1844-2955-B621D79D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3767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Let’s take Population growth as another example</a:t>
            </a:r>
          </a:p>
          <a:p>
            <a:endParaRPr lang="en-US" altLang="zh-CN" sz="2000" dirty="0"/>
          </a:p>
          <a:p>
            <a:r>
              <a:rPr lang="en-US" altLang="zh-CN" sz="2000" dirty="0"/>
              <a:t>Logistic growth:</a:t>
            </a:r>
            <a:endParaRPr lang="en-US" altLang="zh-CN" dirty="0"/>
          </a:p>
          <a:p>
            <a:pPr lvl="1"/>
            <a:r>
              <a:rPr lang="en-US" altLang="zh-CN" sz="2000" dirty="0"/>
              <a:t>N: population</a:t>
            </a:r>
          </a:p>
          <a:p>
            <a:pPr lvl="1"/>
            <a:r>
              <a:rPr lang="en-US" altLang="zh-CN" sz="2000" dirty="0"/>
              <a:t>T: time</a:t>
            </a:r>
          </a:p>
          <a:p>
            <a:pPr lvl="1"/>
            <a:r>
              <a:rPr lang="en-US" altLang="zh-CN" sz="2000" dirty="0"/>
              <a:t>r: per capita rate of increase</a:t>
            </a:r>
          </a:p>
          <a:p>
            <a:pPr lvl="1"/>
            <a:r>
              <a:rPr lang="en-US" altLang="zh-CN" sz="2000" dirty="0"/>
              <a:t>K: carrying capacity</a:t>
            </a:r>
          </a:p>
          <a:p>
            <a:r>
              <a:rPr lang="en-US" altLang="zh-CN" sz="2000" dirty="0"/>
              <a:t>Pierre Verhulst (1838) used this function to perfectly predict population growth in the US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Its simplified version: Logistic map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C7E7BEC-7523-997D-8C07-CA4A0F36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410" y="1295696"/>
            <a:ext cx="3905795" cy="35056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EDCA8F4-8368-7643-D59A-F0B69C96B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18" y="5859752"/>
            <a:ext cx="2219635" cy="4521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D472B0F-F31F-4E01-F80A-5E894B8E2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333" y="2524588"/>
            <a:ext cx="1490753" cy="627685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DC0A52C1-5345-F2A8-6614-FCEACE3052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/>
          <a:stretch/>
        </p:blipFill>
        <p:spPr>
          <a:xfrm>
            <a:off x="6814311" y="4915932"/>
            <a:ext cx="5138579" cy="18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D2AFF-A935-ED44-35A1-EDE30A5E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Population growth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F71F1A-FED9-F937-36EB-BE9106C7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000" dirty="0"/>
              <a:t>Let’s take Logistic Map as an example</a:t>
            </a:r>
          </a:p>
          <a:p>
            <a:r>
              <a:rPr lang="en-US" altLang="zh-CN" sz="2000" dirty="0"/>
              <a:t>The evolution function:</a:t>
            </a:r>
          </a:p>
          <a:p>
            <a:endParaRPr lang="en-US" altLang="zh-CN" sz="2000" dirty="0"/>
          </a:p>
          <a:p>
            <a:r>
              <a:rPr lang="en-US" altLang="zh-CN" sz="2000" dirty="0"/>
              <a:t>Let r = 4, and plot two trajectories </a:t>
            </a:r>
            <a:r>
              <a:rPr lang="en-US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000" dirty="0"/>
              <a:t>,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b</a:t>
            </a:r>
          </a:p>
          <a:p>
            <a:r>
              <a:rPr lang="en-US" altLang="zh-CN" sz="2000" dirty="0"/>
              <a:t>And set their initial population N as follows: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After 50 iterations, their diff jump from O(1e-8) </a:t>
            </a:r>
            <a:r>
              <a:rPr lang="zh-CN" altLang="en-US" sz="2000" dirty="0"/>
              <a:t>→</a:t>
            </a:r>
            <a:r>
              <a:rPr lang="en-US" altLang="zh-CN" sz="2000" dirty="0"/>
              <a:t>O(1)</a:t>
            </a:r>
          </a:p>
          <a:p>
            <a:r>
              <a:rPr lang="en-US" altLang="zh-CN" sz="2000" dirty="0"/>
              <a:t>That’s exponential growth!</a:t>
            </a:r>
          </a:p>
          <a:p>
            <a:endParaRPr lang="en-US" altLang="zh-CN" sz="20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E79A6E-97FD-2D69-F4E0-55AA4FD71431}"/>
              </a:ext>
            </a:extLst>
          </p:cNvPr>
          <p:cNvGrpSpPr/>
          <p:nvPr/>
        </p:nvGrpSpPr>
        <p:grpSpPr>
          <a:xfrm>
            <a:off x="6007417" y="1342734"/>
            <a:ext cx="5792008" cy="4075086"/>
            <a:chOff x="6243029" y="1533563"/>
            <a:chExt cx="5792008" cy="407508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46EF002-5F8A-4BCF-5956-BDA4C0908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36"/>
            <a:stretch/>
          </p:blipFill>
          <p:spPr>
            <a:xfrm>
              <a:off x="6243029" y="1533563"/>
              <a:ext cx="5792008" cy="4075086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9877E6E-E872-8098-DB12-90F6484E0689}"/>
                </a:ext>
              </a:extLst>
            </p:cNvPr>
            <p:cNvCxnSpPr/>
            <p:nvPr/>
          </p:nvCxnSpPr>
          <p:spPr>
            <a:xfrm>
              <a:off x="7270637" y="4725502"/>
              <a:ext cx="0" cy="2328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5F41C45-102E-C961-BF9F-6599F363D74D}"/>
                </a:ext>
              </a:extLst>
            </p:cNvPr>
            <p:cNvSpPr txBox="1"/>
            <p:nvPr/>
          </p:nvSpPr>
          <p:spPr>
            <a:xfrm>
              <a:off x="6962172" y="4889772"/>
              <a:ext cx="891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</a:rPr>
                <a:t>Initial diff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F821C7D-15DA-D162-C910-C9C22E6C475D}"/>
              </a:ext>
            </a:extLst>
          </p:cNvPr>
          <p:cNvCxnSpPr>
            <a:cxnSpLocks/>
          </p:cNvCxnSpPr>
          <p:nvPr/>
        </p:nvCxnSpPr>
        <p:spPr>
          <a:xfrm>
            <a:off x="11364747" y="1920240"/>
            <a:ext cx="0" cy="2336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CF06BB3-CF74-E24D-10CD-B2079EC8E937}"/>
              </a:ext>
            </a:extLst>
          </p:cNvPr>
          <p:cNvSpPr txBox="1"/>
          <p:nvPr/>
        </p:nvSpPr>
        <p:spPr>
          <a:xfrm>
            <a:off x="11130988" y="4684513"/>
            <a:ext cx="891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Final diff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6E95B8-83A4-3639-E664-DFA6AB2A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66" y="2148670"/>
            <a:ext cx="2219635" cy="4521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33B545-983E-41A0-66B0-D8CC5D68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193" y="3669659"/>
            <a:ext cx="1386170" cy="1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6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C4266-C3C8-D18A-225C-EBD4E87C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3354E-DCE8-58CF-8E19-174E4CDF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3628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Real-time simulation heart in a 2D space.</a:t>
            </a:r>
          </a:p>
          <a:p>
            <a:r>
              <a:rPr lang="en-US" altLang="zh-CN" sz="2000" dirty="0"/>
              <a:t>GPU parallel speed up</a:t>
            </a:r>
          </a:p>
          <a:p>
            <a:endParaRPr lang="en-US" altLang="zh-CN" sz="2000" dirty="0"/>
          </a:p>
          <a:p>
            <a:r>
              <a:rPr lang="en-US" altLang="zh-CN" sz="2000" dirty="0"/>
              <a:t>Take the Fenton-Karma model (1998) model as an example:</a:t>
            </a:r>
          </a:p>
          <a:p>
            <a:r>
              <a:rPr lang="en-US" altLang="zh-CN" sz="2000" dirty="0"/>
              <a:t>(Or 3-Variable model, where 3V means Na +, Ca 2+, K +)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E06539-5533-CAF6-91D7-382D33C8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08" y="4383087"/>
            <a:ext cx="3143689" cy="314369"/>
          </a:xfrm>
          <a:prstGeom prst="rect">
            <a:avLst/>
          </a:prstGeom>
        </p:spPr>
      </p:pic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EF5080DF-5AED-3182-3877-3BA881F4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28" y="1961356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9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9CD24-82A0-B112-8394-189A9A16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4FF263-31CF-CC52-BF23-7EB5DA9DA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79825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Once voltage reaches actional potential (say, 0)</a:t>
            </a:r>
          </a:p>
          <a:p>
            <a:r>
              <a:rPr lang="en-US" altLang="zh-CN" sz="2000" dirty="0"/>
              <a:t>Your cardiac muscle cell starts to contract</a:t>
            </a:r>
          </a:p>
          <a:p>
            <a:endParaRPr lang="en-US" altLang="zh-CN" sz="2000" dirty="0"/>
          </a:p>
          <a:p>
            <a:r>
              <a:rPr lang="en-US" altLang="zh-CN" sz="2000" dirty="0"/>
              <a:t>Heart will beat around once/second</a:t>
            </a:r>
          </a:p>
          <a:p>
            <a:r>
              <a:rPr lang="en-US" altLang="zh-CN" sz="2000" dirty="0"/>
              <a:t>And this is controlled by </a:t>
            </a:r>
            <a:r>
              <a:rPr lang="en-US" altLang="zh-CN" sz="2000" b="1" dirty="0"/>
              <a:t>pacemaker cell</a:t>
            </a:r>
          </a:p>
          <a:p>
            <a:pPr lvl="1"/>
            <a:r>
              <a:rPr lang="en-US" altLang="zh-CN" sz="1600" dirty="0"/>
              <a:t>automatic action potential generation capability</a:t>
            </a:r>
          </a:p>
          <a:p>
            <a:pPr lvl="1"/>
            <a:r>
              <a:rPr lang="en-US" altLang="zh-CN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Demo:</a:t>
            </a:r>
            <a:r>
              <a:rPr lang="en-US" altLang="zh-CN" sz="1200" dirty="0">
                <a:hlinkClick r:id="rId2"/>
              </a:rPr>
              <a:t> https://kaboudian.github.io/CinC-2021-Competition/2D-3V-Minimal-Model/</a:t>
            </a:r>
            <a:endParaRPr lang="en-US" altLang="zh-CN" sz="2000" dirty="0"/>
          </a:p>
          <a:p>
            <a:pPr lvl="1"/>
            <a:endParaRPr lang="en-US" altLang="zh-CN" sz="16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95DCD6-67BA-7229-63D0-5693183D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9" t="2103"/>
          <a:stretch/>
        </p:blipFill>
        <p:spPr>
          <a:xfrm>
            <a:off x="7120890" y="1825625"/>
            <a:ext cx="5071110" cy="3871595"/>
          </a:xfrm>
          <a:prstGeom prst="rect">
            <a:avLst/>
          </a:prstGeom>
        </p:spPr>
      </p:pic>
      <p:pic>
        <p:nvPicPr>
          <p:cNvPr id="4" name="Picture 3" descr="Heartecg">
            <a:extLst>
              <a:ext uri="{FF2B5EF4-FFF2-40B4-BE49-F238E27FC236}">
                <a16:creationId xmlns:a16="http://schemas.microsoft.com/office/drawing/2014/main" id="{AA067844-1D67-B0EB-6AA0-865FF934C1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78" y="4579779"/>
            <a:ext cx="3733323" cy="191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8A5A62-43E9-C0B2-EADD-91A2A24C0C2B}"/>
              </a:ext>
            </a:extLst>
          </p:cNvPr>
          <p:cNvSpPr/>
          <p:nvPr/>
        </p:nvSpPr>
        <p:spPr>
          <a:xfrm>
            <a:off x="3246120" y="4434840"/>
            <a:ext cx="2473960" cy="216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C2F49-B077-F14E-BBD2-0AF96593B455}"/>
              </a:ext>
            </a:extLst>
          </p:cNvPr>
          <p:cNvCxnSpPr/>
          <p:nvPr/>
        </p:nvCxnSpPr>
        <p:spPr>
          <a:xfrm flipV="1">
            <a:off x="2961640" y="4480560"/>
            <a:ext cx="4577080" cy="13462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321304-C708-8801-D01C-390D0033EABE}"/>
              </a:ext>
            </a:extLst>
          </p:cNvPr>
          <p:cNvSpPr txBox="1"/>
          <p:nvPr/>
        </p:nvSpPr>
        <p:spPr>
          <a:xfrm>
            <a:off x="591886" y="6407428"/>
            <a:ext cx="482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Heart’s contraction is driven by an electrical wave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6E0B9-D92E-0DA8-D8E4-2DD1D73D33D5}"/>
              </a:ext>
            </a:extLst>
          </p:cNvPr>
          <p:cNvSpPr txBox="1"/>
          <p:nvPr/>
        </p:nvSpPr>
        <p:spPr>
          <a:xfrm rot="20626556">
            <a:off x="2999958" y="5270911"/>
            <a:ext cx="4376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cell generates an action potential (change in voltage)</a:t>
            </a:r>
          </a:p>
        </p:txBody>
      </p:sp>
    </p:spTree>
    <p:extLst>
      <p:ext uri="{BB962C8B-B14F-4D97-AF65-F5344CB8AC3E}">
        <p14:creationId xmlns:p14="http://schemas.microsoft.com/office/powerpoint/2010/main" val="217419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C4266-C3C8-D18A-225C-EBD4E87C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E06539-5533-CAF6-91D7-382D33C8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5" y="6096058"/>
            <a:ext cx="3143689" cy="314369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3354E-DCE8-58CF-8E19-174E4CDF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3628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Real-time simulation heart in a 2D space.</a:t>
            </a:r>
          </a:p>
          <a:p>
            <a:r>
              <a:rPr lang="en-US" altLang="zh-CN" sz="2000" dirty="0"/>
              <a:t>GPU parallel speed up</a:t>
            </a:r>
          </a:p>
          <a:p>
            <a:endParaRPr lang="en-US" altLang="zh-CN" sz="2000" dirty="0"/>
          </a:p>
          <a:p>
            <a:r>
              <a:rPr lang="en-US" altLang="zh-CN" sz="2000" dirty="0"/>
              <a:t>Take the Fenton-Karma model (1998) model as an example:</a:t>
            </a:r>
          </a:p>
          <a:p>
            <a:r>
              <a:rPr lang="en-US" altLang="zh-CN" sz="2000" dirty="0"/>
              <a:t>(Or 3-Variable model, where 3V means Na +, Ca 2+, K +)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EF5080DF-5AED-3182-3877-3BA881F4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09" y="3810058"/>
            <a:ext cx="405765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B7E6C-1295-848A-D117-7CE4F554AB63}"/>
              </a:ext>
            </a:extLst>
          </p:cNvPr>
          <p:cNvSpPr txBox="1"/>
          <p:nvPr/>
        </p:nvSpPr>
        <p:spPr>
          <a:xfrm>
            <a:off x="838200" y="6311900"/>
            <a:ext cx="448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 propagating (Experiment, pig ventricle) </a:t>
            </a:r>
          </a:p>
        </p:txBody>
      </p:sp>
      <p:pic>
        <p:nvPicPr>
          <p:cNvPr id="8" name="Picture 2" descr="C:\fenton\talks\Calgary\Ventricle_wave_fast.gif">
            <a:extLst>
              <a:ext uri="{FF2B5EF4-FFF2-40B4-BE49-F238E27FC236}">
                <a16:creationId xmlns:a16="http://schemas.microsoft.com/office/drawing/2014/main" id="{0D5D3299-89F5-A9E9-9453-F39C92C8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06" y="4007226"/>
            <a:ext cx="2158047" cy="230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human heart with veins&#10;&#10;Description automatically generated">
            <a:extLst>
              <a:ext uri="{FF2B5EF4-FFF2-40B4-BE49-F238E27FC236}">
                <a16:creationId xmlns:a16="http://schemas.microsoft.com/office/drawing/2014/main" id="{FAFD26A1-8A55-3CD9-A578-FB73679BB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84" y="697917"/>
            <a:ext cx="1743075" cy="2628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3A1A96-4867-E196-6CEE-C608BB649690}"/>
              </a:ext>
            </a:extLst>
          </p:cNvPr>
          <p:cNvSpPr txBox="1"/>
          <p:nvPr/>
        </p:nvSpPr>
        <p:spPr>
          <a:xfrm>
            <a:off x="8537883" y="6311900"/>
            <a:ext cx="94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2564BA-C177-8852-5AEC-F5F5A04385C4}"/>
              </a:ext>
            </a:extLst>
          </p:cNvPr>
          <p:cNvSpPr/>
          <p:nvPr/>
        </p:nvSpPr>
        <p:spPr>
          <a:xfrm>
            <a:off x="10006148" y="2210234"/>
            <a:ext cx="830797" cy="6426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46DA7-0B0E-8AF0-B2CB-55A750D5C446}"/>
              </a:ext>
            </a:extLst>
          </p:cNvPr>
          <p:cNvCxnSpPr/>
          <p:nvPr/>
        </p:nvCxnSpPr>
        <p:spPr>
          <a:xfrm flipH="1">
            <a:off x="7142770" y="2210234"/>
            <a:ext cx="2790227" cy="1599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A2A4AD-0ACC-027A-47C5-ED813D9B543E}"/>
              </a:ext>
            </a:extLst>
          </p:cNvPr>
          <p:cNvCxnSpPr/>
          <p:nvPr/>
        </p:nvCxnSpPr>
        <p:spPr>
          <a:xfrm flipH="1">
            <a:off x="9002921" y="2852927"/>
            <a:ext cx="1834024" cy="1086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D559CA-3C5F-5473-0386-42380998B1B4}"/>
              </a:ext>
            </a:extLst>
          </p:cNvPr>
          <p:cNvSpPr txBox="1"/>
          <p:nvPr/>
        </p:nvSpPr>
        <p:spPr>
          <a:xfrm>
            <a:off x="8259658" y="2997938"/>
            <a:ext cx="205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 propagating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EBC37C-68B3-CCBA-24E2-FE90C583384D}"/>
              </a:ext>
            </a:extLst>
          </p:cNvPr>
          <p:cNvSpPr txBox="1"/>
          <p:nvPr/>
        </p:nvSpPr>
        <p:spPr>
          <a:xfrm>
            <a:off x="7926578" y="3225869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(simulation) </a:t>
            </a:r>
          </a:p>
        </p:txBody>
      </p:sp>
    </p:spTree>
    <p:extLst>
      <p:ext uri="{BB962C8B-B14F-4D97-AF65-F5344CB8AC3E}">
        <p14:creationId xmlns:p14="http://schemas.microsoft.com/office/powerpoint/2010/main" val="24835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2160</Words>
  <Application>Microsoft Office PowerPoint</Application>
  <PresentationFormat>Widescreen</PresentationFormat>
  <Paragraphs>321</Paragraphs>
  <Slides>39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等线</vt:lpstr>
      <vt:lpstr>Arial</vt:lpstr>
      <vt:lpstr>Cambria Math</vt:lpstr>
      <vt:lpstr>Times New Roman</vt:lpstr>
      <vt:lpstr>Office 主题​​</vt:lpstr>
      <vt:lpstr>Measure chaos in the heart</vt:lpstr>
      <vt:lpstr>Self Introduction</vt:lpstr>
      <vt:lpstr>Structure of the talk</vt:lpstr>
      <vt:lpstr>What is Chaos – Balls bouncing</vt:lpstr>
      <vt:lpstr>What is Chaos – Population growth</vt:lpstr>
      <vt:lpstr>What is Chaos – Population growth</vt:lpstr>
      <vt:lpstr>What is Chaos – Cardiac System</vt:lpstr>
      <vt:lpstr>What is Chaos – Cardiac System</vt:lpstr>
      <vt:lpstr>What is Chaos – Cardiac System</vt:lpstr>
      <vt:lpstr>What is Chaos – Cardiac System</vt:lpstr>
      <vt:lpstr>What is Chaos – Cardiac System</vt:lpstr>
      <vt:lpstr>What is Chaos – Cardiac System</vt:lpstr>
      <vt:lpstr>What is Chaos – Cardiac System</vt:lpstr>
      <vt:lpstr>What is Chaos – Cardiac System</vt:lpstr>
      <vt:lpstr>Lyapunov Exp – How do we quantify chaos</vt:lpstr>
      <vt:lpstr>Lyapunov Exp – How do we quantify chaos</vt:lpstr>
      <vt:lpstr>Lyapunov Exp – How do we quantify chaos</vt:lpstr>
      <vt:lpstr>Lyapunov Exp – How do we quantify chaos</vt:lpstr>
      <vt:lpstr>How do we get Lyapunov exp - Temporal</vt:lpstr>
      <vt:lpstr>How do we get Lyapunov exp - Temporal</vt:lpstr>
      <vt:lpstr>How do we get Lyapunov exp - Temporal</vt:lpstr>
      <vt:lpstr>How do we get Lyapunov exp - Temporal</vt:lpstr>
      <vt:lpstr>How do we get Lyapunov exp - Temporal</vt:lpstr>
      <vt:lpstr>How do we get Lyapunov exp - Temporal</vt:lpstr>
      <vt:lpstr>How do we get Lyapunov exp - Spatial</vt:lpstr>
      <vt:lpstr>How do we get Lyapunov exp - Spatial</vt:lpstr>
      <vt:lpstr>How do we get Lyapunov exp - Spatial</vt:lpstr>
      <vt:lpstr>How do we get Lyapunov exp - Spatial</vt:lpstr>
      <vt:lpstr>How do we get Lyapunov exp - Spatial</vt:lpstr>
      <vt:lpstr>How do we get Lyapunov exp - Spatial</vt:lpstr>
      <vt:lpstr>Results – determine heart chaos</vt:lpstr>
      <vt:lpstr>Results – determine heart chaos</vt:lpstr>
      <vt:lpstr>Results – determine heart chaos</vt:lpstr>
      <vt:lpstr>Results – determine heart chaos (temporal)</vt:lpstr>
      <vt:lpstr>Results – determine heart chaos (temporal)</vt:lpstr>
      <vt:lpstr>Results – determine heart chaos (spatial)</vt:lpstr>
      <vt:lpstr>Results – determine heart chaos (spatial)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butterfly effect and how we measure it numerically</dc:title>
  <dc:creator>晓东 安</dc:creator>
  <cp:lastModifiedBy>Fenton, Flavio H</cp:lastModifiedBy>
  <cp:revision>19</cp:revision>
  <dcterms:created xsi:type="dcterms:W3CDTF">2024-02-28T00:56:08Z</dcterms:created>
  <dcterms:modified xsi:type="dcterms:W3CDTF">2024-02-29T16:09:45Z</dcterms:modified>
</cp:coreProperties>
</file>